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9" y="9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8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5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1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0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9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8F2C-55F1-4111-A2F5-272806BCF577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2F08C-B02A-49AF-BE42-A18F9299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1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7000B91E-276A-4EA6-BCB8-C07784660B12}"/>
              </a:ext>
            </a:extLst>
          </p:cNvPr>
          <p:cNvSpPr/>
          <p:nvPr/>
        </p:nvSpPr>
        <p:spPr>
          <a:xfrm>
            <a:off x="3038475" y="2052638"/>
            <a:ext cx="2674938" cy="1509712"/>
          </a:xfrm>
          <a:prstGeom prst="ellipse">
            <a:avLst/>
          </a:prstGeom>
          <a:solidFill>
            <a:srgbClr val="00CC66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>
                <a:solidFill>
                  <a:srgbClr val="FFFFFF"/>
                </a:solidFill>
                <a:latin typeface="Calibri" panose="020F0502020204030204" pitchFamily="34" charset="0"/>
              </a:rPr>
              <a:t>Unit 7: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Cognition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88B135F-7DBE-454B-8C36-2159FA149DBB}"/>
              </a:ext>
            </a:extLst>
          </p:cNvPr>
          <p:cNvSpPr/>
          <p:nvPr/>
        </p:nvSpPr>
        <p:spPr>
          <a:xfrm>
            <a:off x="1443038" y="1111250"/>
            <a:ext cx="1371600" cy="12192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</a:rPr>
              <a:t>Problem Solving Techniques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69120C-38EF-4604-AE58-1B429390FA6B}"/>
              </a:ext>
            </a:extLst>
          </p:cNvPr>
          <p:cNvSpPr/>
          <p:nvPr/>
        </p:nvSpPr>
        <p:spPr>
          <a:xfrm>
            <a:off x="6172200" y="1066800"/>
            <a:ext cx="1295400" cy="12192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Decision  Making Techniques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05B70BC-8143-4FC2-B72E-BE8DFB2C347C}"/>
              </a:ext>
            </a:extLst>
          </p:cNvPr>
          <p:cNvSpPr/>
          <p:nvPr/>
        </p:nvSpPr>
        <p:spPr>
          <a:xfrm>
            <a:off x="1520825" y="4164013"/>
            <a:ext cx="1371600" cy="13716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</a:rPr>
              <a:t>Acquisition and use  of Language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E26EEE-103E-4E5C-A131-243E0C6EC5FE}"/>
              </a:ext>
            </a:extLst>
          </p:cNvPr>
          <p:cNvCxnSpPr>
            <a:stCxn id="13" idx="6"/>
            <a:endCxn id="12" idx="1"/>
          </p:cNvCxnSpPr>
          <p:nvPr/>
        </p:nvCxnSpPr>
        <p:spPr>
          <a:xfrm>
            <a:off x="2814638" y="1720850"/>
            <a:ext cx="615950" cy="554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FE288-3A97-4443-BFE5-C704786C507E}"/>
              </a:ext>
            </a:extLst>
          </p:cNvPr>
          <p:cNvCxnSpPr>
            <a:stCxn id="12" idx="7"/>
            <a:endCxn id="14" idx="2"/>
          </p:cNvCxnSpPr>
          <p:nvPr/>
        </p:nvCxnSpPr>
        <p:spPr>
          <a:xfrm flipV="1">
            <a:off x="5321300" y="1676400"/>
            <a:ext cx="8382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9211CC-360D-4117-A241-0B03C828997C}"/>
              </a:ext>
            </a:extLst>
          </p:cNvPr>
          <p:cNvCxnSpPr>
            <a:stCxn id="15" idx="7"/>
            <a:endCxn id="12" idx="3"/>
          </p:cNvCxnSpPr>
          <p:nvPr/>
        </p:nvCxnSpPr>
        <p:spPr>
          <a:xfrm flipV="1">
            <a:off x="2692400" y="3341688"/>
            <a:ext cx="738188" cy="102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A869DC3-263C-4D1E-9C74-572401322A02}"/>
              </a:ext>
            </a:extLst>
          </p:cNvPr>
          <p:cNvSpPr/>
          <p:nvPr/>
        </p:nvSpPr>
        <p:spPr>
          <a:xfrm>
            <a:off x="2286000" y="152400"/>
            <a:ext cx="1287463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Heuristics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0FA406-4074-4440-B2AD-7AAB801EFFA9}"/>
              </a:ext>
            </a:extLst>
          </p:cNvPr>
          <p:cNvSpPr/>
          <p:nvPr/>
        </p:nvSpPr>
        <p:spPr>
          <a:xfrm>
            <a:off x="381000" y="152400"/>
            <a:ext cx="12954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Algorithms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33BC75-E348-4C73-9988-23D9E2F46EF7}"/>
              </a:ext>
            </a:extLst>
          </p:cNvPr>
          <p:cNvCxnSpPr>
            <a:stCxn id="20" idx="2"/>
            <a:endCxn id="13" idx="1"/>
          </p:cNvCxnSpPr>
          <p:nvPr/>
        </p:nvCxnSpPr>
        <p:spPr>
          <a:xfrm>
            <a:off x="1028700" y="774700"/>
            <a:ext cx="61595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6A3837-D803-424D-A6AC-12FCE12946F8}"/>
              </a:ext>
            </a:extLst>
          </p:cNvPr>
          <p:cNvCxnSpPr>
            <a:stCxn id="19" idx="2"/>
            <a:endCxn id="13" idx="7"/>
          </p:cNvCxnSpPr>
          <p:nvPr/>
        </p:nvCxnSpPr>
        <p:spPr>
          <a:xfrm flipH="1">
            <a:off x="2613025" y="774700"/>
            <a:ext cx="31750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E4CA961-0D5F-4EFF-A81A-2564D7A6266A}"/>
              </a:ext>
            </a:extLst>
          </p:cNvPr>
          <p:cNvSpPr/>
          <p:nvPr/>
        </p:nvSpPr>
        <p:spPr>
          <a:xfrm>
            <a:off x="5257800" y="228600"/>
            <a:ext cx="1412875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/>
              <a:t>Compensatory Models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0C0695-9680-4792-908B-F8401BC9DE64}"/>
              </a:ext>
            </a:extLst>
          </p:cNvPr>
          <p:cNvSpPr/>
          <p:nvPr/>
        </p:nvSpPr>
        <p:spPr>
          <a:xfrm>
            <a:off x="114300" y="3956050"/>
            <a:ext cx="10668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Biological Factors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44D93-58D9-42A1-A8FE-2619ECADDF27}"/>
              </a:ext>
            </a:extLst>
          </p:cNvPr>
          <p:cNvSpPr/>
          <p:nvPr/>
        </p:nvSpPr>
        <p:spPr>
          <a:xfrm>
            <a:off x="238125" y="5934075"/>
            <a:ext cx="123825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Cognitive Factors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2613EC9-C0F2-45B4-A3B6-7F5AF5D9DEC4}"/>
              </a:ext>
            </a:extLst>
          </p:cNvPr>
          <p:cNvCxnSpPr>
            <a:stCxn id="14" idx="1"/>
            <a:endCxn id="23" idx="2"/>
          </p:cNvCxnSpPr>
          <p:nvPr/>
        </p:nvCxnSpPr>
        <p:spPr>
          <a:xfrm flipH="1" flipV="1">
            <a:off x="5964238" y="850900"/>
            <a:ext cx="3968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89316D9-E8C9-424D-A929-69A8090A5092}"/>
              </a:ext>
            </a:extLst>
          </p:cNvPr>
          <p:cNvSpPr/>
          <p:nvPr/>
        </p:nvSpPr>
        <p:spPr>
          <a:xfrm>
            <a:off x="7467600" y="152400"/>
            <a:ext cx="1504950" cy="6683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/>
              <a:t>Representativeness Heuristic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4CB631-4AE5-4415-B7BA-A6B847DA5D0F}"/>
              </a:ext>
            </a:extLst>
          </p:cNvPr>
          <p:cNvSpPr/>
          <p:nvPr/>
        </p:nvSpPr>
        <p:spPr>
          <a:xfrm>
            <a:off x="7821613" y="1676400"/>
            <a:ext cx="1322387" cy="7953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/>
              <a:t>Availability Heuristic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0D84C31-AAA8-4AFF-AD30-62719208DD63}"/>
              </a:ext>
            </a:extLst>
          </p:cNvPr>
          <p:cNvCxnSpPr>
            <a:stCxn id="14" idx="7"/>
            <a:endCxn id="27" idx="2"/>
          </p:cNvCxnSpPr>
          <p:nvPr/>
        </p:nvCxnSpPr>
        <p:spPr>
          <a:xfrm flipV="1">
            <a:off x="7391400" y="838200"/>
            <a:ext cx="820738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C435DF-2B5F-48C1-B5BB-84AB93135DB7}"/>
              </a:ext>
            </a:extLst>
          </p:cNvPr>
          <p:cNvCxnSpPr>
            <a:stCxn id="14" idx="6"/>
            <a:endCxn id="28" idx="1"/>
          </p:cNvCxnSpPr>
          <p:nvPr/>
        </p:nvCxnSpPr>
        <p:spPr>
          <a:xfrm>
            <a:off x="7480300" y="1676400"/>
            <a:ext cx="328613" cy="398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0453782-7F58-4159-A483-6E26985D33BE}"/>
              </a:ext>
            </a:extLst>
          </p:cNvPr>
          <p:cNvCxnSpPr>
            <a:stCxn id="24" idx="3"/>
            <a:endCxn id="15" idx="1"/>
          </p:cNvCxnSpPr>
          <p:nvPr/>
        </p:nvCxnSpPr>
        <p:spPr>
          <a:xfrm>
            <a:off x="1181100" y="4260850"/>
            <a:ext cx="541338" cy="103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4121D94-E616-447B-B334-45982A4ABA8D}"/>
              </a:ext>
            </a:extLst>
          </p:cNvPr>
          <p:cNvCxnSpPr>
            <a:stCxn id="15" idx="3"/>
            <a:endCxn id="25" idx="0"/>
          </p:cNvCxnSpPr>
          <p:nvPr/>
        </p:nvCxnSpPr>
        <p:spPr>
          <a:xfrm flipH="1">
            <a:off x="857250" y="5334000"/>
            <a:ext cx="865188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1766712-654E-43B4-B24A-241402C898EB}"/>
              </a:ext>
            </a:extLst>
          </p:cNvPr>
          <p:cNvSpPr/>
          <p:nvPr/>
        </p:nvSpPr>
        <p:spPr>
          <a:xfrm>
            <a:off x="2509838" y="5924550"/>
            <a:ext cx="1211262" cy="6032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Cultural Factors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8861B4-DEDE-4613-AD9F-B96E723A7D0B}"/>
              </a:ext>
            </a:extLst>
          </p:cNvPr>
          <p:cNvCxnSpPr>
            <a:stCxn id="15" idx="5"/>
            <a:endCxn id="33" idx="0"/>
          </p:cNvCxnSpPr>
          <p:nvPr/>
        </p:nvCxnSpPr>
        <p:spPr>
          <a:xfrm>
            <a:off x="2692400" y="5334000"/>
            <a:ext cx="423863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EC35F5B-C10B-429E-AA68-1F54606E09A6}"/>
              </a:ext>
            </a:extLst>
          </p:cNvPr>
          <p:cNvSpPr/>
          <p:nvPr/>
        </p:nvSpPr>
        <p:spPr>
          <a:xfrm>
            <a:off x="3733800" y="4114800"/>
            <a:ext cx="1295400" cy="12192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7A67E9C-544D-4E71-BD17-6D12471E0914}"/>
              </a:ext>
            </a:extLst>
          </p:cNvPr>
          <p:cNvCxnSpPr>
            <a:stCxn id="12" idx="4"/>
            <a:endCxn id="35" idx="0"/>
          </p:cNvCxnSpPr>
          <p:nvPr/>
        </p:nvCxnSpPr>
        <p:spPr>
          <a:xfrm>
            <a:off x="4376738" y="3575050"/>
            <a:ext cx="4762" cy="52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A15A966-E725-4DE4-862C-F48BE91915E2}"/>
              </a:ext>
            </a:extLst>
          </p:cNvPr>
          <p:cNvSpPr/>
          <p:nvPr/>
        </p:nvSpPr>
        <p:spPr>
          <a:xfrm>
            <a:off x="6172200" y="2819400"/>
            <a:ext cx="1320800" cy="7953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/>
              <a:t>Obstacles to Decision Making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F0063A-6195-46A7-8D9A-4B150B711361}"/>
              </a:ext>
            </a:extLst>
          </p:cNvPr>
          <p:cNvSpPr/>
          <p:nvPr/>
        </p:nvSpPr>
        <p:spPr>
          <a:xfrm>
            <a:off x="331788" y="2678113"/>
            <a:ext cx="1322387" cy="7969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/>
              <a:t>Obstacles to Problem Solving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5ED6051-8D8C-4454-8805-921384C850A2}"/>
              </a:ext>
            </a:extLst>
          </p:cNvPr>
          <p:cNvCxnSpPr>
            <a:stCxn id="37" idx="0"/>
            <a:endCxn id="14" idx="4"/>
          </p:cNvCxnSpPr>
          <p:nvPr/>
        </p:nvCxnSpPr>
        <p:spPr>
          <a:xfrm flipH="1" flipV="1">
            <a:off x="6819900" y="2298700"/>
            <a:ext cx="127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73C649-2DD2-4302-B959-223E4644A536}"/>
              </a:ext>
            </a:extLst>
          </p:cNvPr>
          <p:cNvCxnSpPr>
            <a:stCxn id="38" idx="0"/>
            <a:endCxn id="13" idx="3"/>
          </p:cNvCxnSpPr>
          <p:nvPr/>
        </p:nvCxnSpPr>
        <p:spPr>
          <a:xfrm flipV="1">
            <a:off x="993775" y="2151063"/>
            <a:ext cx="650875" cy="52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D63B4549-B682-4556-A909-16FC5AA23415}"/>
              </a:ext>
            </a:extLst>
          </p:cNvPr>
          <p:cNvSpPr/>
          <p:nvPr/>
        </p:nvSpPr>
        <p:spPr>
          <a:xfrm>
            <a:off x="6291263" y="4451350"/>
            <a:ext cx="1322387" cy="7953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00" dirty="0"/>
              <a:t>Information Processing Model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C422E69-EF5D-43E2-A88E-82A283113FE8}"/>
              </a:ext>
            </a:extLst>
          </p:cNvPr>
          <p:cNvCxnSpPr>
            <a:stCxn id="41" idx="1"/>
            <a:endCxn id="35" idx="6"/>
          </p:cNvCxnSpPr>
          <p:nvPr/>
        </p:nvCxnSpPr>
        <p:spPr>
          <a:xfrm flipH="1" flipV="1">
            <a:off x="5041900" y="4724400"/>
            <a:ext cx="1236663" cy="125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6FC94D9-42AB-47AE-A997-AD77B0DF15F5}"/>
              </a:ext>
            </a:extLst>
          </p:cNvPr>
          <p:cNvSpPr/>
          <p:nvPr/>
        </p:nvSpPr>
        <p:spPr>
          <a:xfrm>
            <a:off x="6457950" y="5629275"/>
            <a:ext cx="969963" cy="6096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Storage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0078B0B-A0FD-47E6-8422-7096BD67771B}"/>
              </a:ext>
            </a:extLst>
          </p:cNvPr>
          <p:cNvSpPr/>
          <p:nvPr/>
        </p:nvSpPr>
        <p:spPr>
          <a:xfrm>
            <a:off x="4973638" y="5629275"/>
            <a:ext cx="938212" cy="6096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Encoding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4A50B80-78FD-419E-A709-0AD24CBA8530}"/>
              </a:ext>
            </a:extLst>
          </p:cNvPr>
          <p:cNvSpPr/>
          <p:nvPr/>
        </p:nvSpPr>
        <p:spPr>
          <a:xfrm>
            <a:off x="7862888" y="5629275"/>
            <a:ext cx="938212" cy="6096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dirty="0"/>
              <a:t>Retrieval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FBAD4FE-3812-4EB4-A6BD-8D12AFFD891B}"/>
              </a:ext>
            </a:extLst>
          </p:cNvPr>
          <p:cNvCxnSpPr>
            <a:stCxn id="41" idx="2"/>
            <a:endCxn id="44" idx="0"/>
          </p:cNvCxnSpPr>
          <p:nvPr/>
        </p:nvCxnSpPr>
        <p:spPr>
          <a:xfrm flipH="1">
            <a:off x="5441950" y="5246688"/>
            <a:ext cx="1511300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5BAA808-4E64-42B2-8B3A-146F6100A0D0}"/>
              </a:ext>
            </a:extLst>
          </p:cNvPr>
          <p:cNvCxnSpPr>
            <a:stCxn id="41" idx="2"/>
            <a:endCxn id="43" idx="0"/>
          </p:cNvCxnSpPr>
          <p:nvPr/>
        </p:nvCxnSpPr>
        <p:spPr>
          <a:xfrm flipH="1">
            <a:off x="6942138" y="5246688"/>
            <a:ext cx="11112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A57E0FB-67DB-4D6B-8E43-792DBC9E2400}"/>
              </a:ext>
            </a:extLst>
          </p:cNvPr>
          <p:cNvCxnSpPr>
            <a:stCxn id="45" idx="0"/>
            <a:endCxn id="41" idx="2"/>
          </p:cNvCxnSpPr>
          <p:nvPr/>
        </p:nvCxnSpPr>
        <p:spPr>
          <a:xfrm flipH="1" flipV="1">
            <a:off x="6953250" y="5246688"/>
            <a:ext cx="1377950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09F0B3-F6B3-4761-8F9E-DF6DED8FEEBA}"/>
              </a:ext>
            </a:extLst>
          </p:cNvPr>
          <p:cNvCxnSpPr>
            <a:stCxn id="44" idx="3"/>
            <a:endCxn id="43" idx="1"/>
          </p:cNvCxnSpPr>
          <p:nvPr/>
        </p:nvCxnSpPr>
        <p:spPr>
          <a:xfrm>
            <a:off x="5911850" y="5934075"/>
            <a:ext cx="546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A2083F-8B7E-4347-BA13-BABECDEFA15D}"/>
              </a:ext>
            </a:extLst>
          </p:cNvPr>
          <p:cNvCxnSpPr>
            <a:stCxn id="43" idx="3"/>
            <a:endCxn id="45" idx="1"/>
          </p:cNvCxnSpPr>
          <p:nvPr/>
        </p:nvCxnSpPr>
        <p:spPr>
          <a:xfrm>
            <a:off x="7427913" y="5934075"/>
            <a:ext cx="434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2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34024"/>
            <a:ext cx="9097217" cy="888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7-1: </a:t>
            </a:r>
            <a:r>
              <a:rPr lang="en-US" dirty="0"/>
              <a:t>Define cognition and identify how the following interact to form our cognitive life: schemata/concepts, prototypes, assimilation, accommodation, effortful processing, and unconscious processing.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F5547-368D-4FBA-9D9F-6C4F65B23FE2}"/>
              </a:ext>
            </a:extLst>
          </p:cNvPr>
          <p:cNvSpPr/>
          <p:nvPr/>
        </p:nvSpPr>
        <p:spPr>
          <a:xfrm>
            <a:off x="3436882" y="2257622"/>
            <a:ext cx="2295460" cy="2156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Schema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71A30C-C39D-4E52-9A47-A7B21FAEF8C4}"/>
              </a:ext>
            </a:extLst>
          </p:cNvPr>
          <p:cNvSpPr/>
          <p:nvPr/>
        </p:nvSpPr>
        <p:spPr>
          <a:xfrm>
            <a:off x="3436882" y="4817942"/>
            <a:ext cx="2295460" cy="1281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Prototype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49A0A-9CD5-4B97-8206-4867A9DE4D22}"/>
              </a:ext>
            </a:extLst>
          </p:cNvPr>
          <p:cNvSpPr/>
          <p:nvPr/>
        </p:nvSpPr>
        <p:spPr>
          <a:xfrm>
            <a:off x="6351401" y="1337967"/>
            <a:ext cx="2295460" cy="2156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Assimilation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CAE237-A45B-4B09-8068-4B3CF19C450A}"/>
              </a:ext>
            </a:extLst>
          </p:cNvPr>
          <p:cNvSpPr/>
          <p:nvPr/>
        </p:nvSpPr>
        <p:spPr>
          <a:xfrm>
            <a:off x="6351401" y="3885674"/>
            <a:ext cx="2295460" cy="2156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Accommodation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D353BF-A5F7-4C17-8CD6-A6B096E8E59F}"/>
              </a:ext>
            </a:extLst>
          </p:cNvPr>
          <p:cNvSpPr/>
          <p:nvPr/>
        </p:nvSpPr>
        <p:spPr>
          <a:xfrm>
            <a:off x="361555" y="1684808"/>
            <a:ext cx="2295460" cy="15628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Effortful Processing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ECDB7A-8A82-4E0E-802C-BA2A94E4E2DD}"/>
              </a:ext>
            </a:extLst>
          </p:cNvPr>
          <p:cNvSpPr/>
          <p:nvPr/>
        </p:nvSpPr>
        <p:spPr>
          <a:xfrm>
            <a:off x="361555" y="4232515"/>
            <a:ext cx="2295460" cy="15628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Unconscious Processing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F0DE12D-92D6-48AB-A18F-1E9759B725D1}"/>
              </a:ext>
            </a:extLst>
          </p:cNvPr>
          <p:cNvCxnSpPr>
            <a:cxnSpLocks/>
            <a:stCxn id="25" idx="2"/>
            <a:endCxn id="9" idx="3"/>
          </p:cNvCxnSpPr>
          <p:nvPr/>
        </p:nvCxnSpPr>
        <p:spPr>
          <a:xfrm flipH="1">
            <a:off x="2657015" y="1780549"/>
            <a:ext cx="1925764" cy="6857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03B720-CDF8-44E2-87C7-1A8CDC9651FF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1509285" y="3247697"/>
            <a:ext cx="0" cy="98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4E777F-0967-4DF6-AF8B-12DA3F2CF73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4584612" y="4414345"/>
            <a:ext cx="0" cy="403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7D9447C-B102-45F5-8C72-DF21F48BF845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5732342" y="3335984"/>
            <a:ext cx="619059" cy="1628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850F1D-066E-47BE-B537-1C51C36AB693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5732342" y="2416329"/>
            <a:ext cx="619059" cy="919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2366B82-73E6-44D2-AB91-99BB2F690F68}"/>
              </a:ext>
            </a:extLst>
          </p:cNvPr>
          <p:cNvSpPr/>
          <p:nvPr/>
        </p:nvSpPr>
        <p:spPr>
          <a:xfrm>
            <a:off x="3435049" y="1022275"/>
            <a:ext cx="2295460" cy="758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Cognition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3B71496-D62A-42A2-8AD3-28BBB9CB2022}"/>
              </a:ext>
            </a:extLst>
          </p:cNvPr>
          <p:cNvCxnSpPr>
            <a:cxnSpLocks/>
            <a:stCxn id="25" idx="2"/>
            <a:endCxn id="5" idx="0"/>
          </p:cNvCxnSpPr>
          <p:nvPr/>
        </p:nvCxnSpPr>
        <p:spPr>
          <a:xfrm>
            <a:off x="4582779" y="1780549"/>
            <a:ext cx="1833" cy="477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5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34024"/>
            <a:ext cx="9097217" cy="888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7-2: </a:t>
            </a:r>
            <a:r>
              <a:rPr lang="en-US" dirty="0"/>
              <a:t>Identify problem-solving techniques (algorithms and heuristics) as well as factors that influence their effectiveness (problem representation, mental set and functional fixedness).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473121-343B-4EB8-90C3-140FAB09F32B}"/>
              </a:ext>
            </a:extLst>
          </p:cNvPr>
          <p:cNvSpPr/>
          <p:nvPr/>
        </p:nvSpPr>
        <p:spPr>
          <a:xfrm>
            <a:off x="1100042" y="1221783"/>
            <a:ext cx="2295460" cy="758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Problem Solving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D4F0E-A071-4E92-87E7-E9147CB947BA}"/>
              </a:ext>
            </a:extLst>
          </p:cNvPr>
          <p:cNvSpPr/>
          <p:nvPr/>
        </p:nvSpPr>
        <p:spPr>
          <a:xfrm>
            <a:off x="6387405" y="1237357"/>
            <a:ext cx="2295460" cy="758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Obstacles to Problem Solving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54DF3C-0A69-43C0-90BF-BA76CC4259E7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3395502" y="1600920"/>
            <a:ext cx="2991903" cy="155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49653CB-8D3C-449A-9751-AA3A57AA5BBC}"/>
              </a:ext>
            </a:extLst>
          </p:cNvPr>
          <p:cNvSpPr/>
          <p:nvPr/>
        </p:nvSpPr>
        <p:spPr>
          <a:xfrm>
            <a:off x="194710" y="2385467"/>
            <a:ext cx="1810664" cy="23252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Algorithms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B7CA1A-6B40-496D-A735-AB90984B479B}"/>
              </a:ext>
            </a:extLst>
          </p:cNvPr>
          <p:cNvSpPr/>
          <p:nvPr/>
        </p:nvSpPr>
        <p:spPr>
          <a:xfrm>
            <a:off x="2356811" y="2385466"/>
            <a:ext cx="3520562" cy="4052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Heuristics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DC985-4BDB-4C48-9DCD-FA35C9681D0A}"/>
              </a:ext>
            </a:extLst>
          </p:cNvPr>
          <p:cNvSpPr/>
          <p:nvPr/>
        </p:nvSpPr>
        <p:spPr>
          <a:xfrm>
            <a:off x="6387405" y="2385467"/>
            <a:ext cx="2295460" cy="1196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Problem Representation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394B8-074C-4717-8600-D24E920DDF1C}"/>
              </a:ext>
            </a:extLst>
          </p:cNvPr>
          <p:cNvSpPr/>
          <p:nvPr/>
        </p:nvSpPr>
        <p:spPr>
          <a:xfrm>
            <a:off x="6387405" y="3805414"/>
            <a:ext cx="2295460" cy="1196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Mental Set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5D0795-1661-4341-9FFD-E6137FD6F812}"/>
              </a:ext>
            </a:extLst>
          </p:cNvPr>
          <p:cNvSpPr/>
          <p:nvPr/>
        </p:nvSpPr>
        <p:spPr>
          <a:xfrm>
            <a:off x="6387405" y="5261095"/>
            <a:ext cx="2295460" cy="1196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Functional Fixedness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89BF39-BE13-4C79-805F-6606F62D4658}"/>
              </a:ext>
            </a:extLst>
          </p:cNvPr>
          <p:cNvCxnSpPr>
            <a:cxnSpLocks/>
            <a:stCxn id="3" idx="2"/>
            <a:endCxn id="8" idx="0"/>
          </p:cNvCxnSpPr>
          <p:nvPr/>
        </p:nvCxnSpPr>
        <p:spPr>
          <a:xfrm flipH="1">
            <a:off x="1100042" y="1980057"/>
            <a:ext cx="1147730" cy="4054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9A973A-8731-48A7-B2A8-2778A12ED2F0}"/>
              </a:ext>
            </a:extLst>
          </p:cNvPr>
          <p:cNvCxnSpPr>
            <a:cxnSpLocks/>
            <a:stCxn id="3" idx="2"/>
            <a:endCxn id="9" idx="0"/>
          </p:cNvCxnSpPr>
          <p:nvPr/>
        </p:nvCxnSpPr>
        <p:spPr>
          <a:xfrm>
            <a:off x="2247772" y="1980057"/>
            <a:ext cx="1869320" cy="405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0B69979-5987-492A-B7E1-564993251391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7535135" y="1995631"/>
            <a:ext cx="0" cy="3898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F97258-B1EA-4EEA-A669-C207091DEFAD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7535135" y="3581926"/>
            <a:ext cx="0" cy="2234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10AE4A-F6FF-4BF6-B438-34BDBA7A2860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7535135" y="5001873"/>
            <a:ext cx="0" cy="259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10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56756"/>
            <a:ext cx="9097217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/>
              <a:t>Essential Task 7-3: </a:t>
            </a:r>
            <a:r>
              <a:rPr lang="en-US" sz="1600" dirty="0"/>
              <a:t>Identify decision making techniques (compensatory  models, representativeness heuristics, and availability heuristics) as well as factors that influence decision making (overconfidence, confirmation bias, belief bias, belief perseverance, and hindsight bias) 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F19A0-A8C7-4298-9A4F-FFCA45535AA9}"/>
              </a:ext>
            </a:extLst>
          </p:cNvPr>
          <p:cNvSpPr/>
          <p:nvPr/>
        </p:nvSpPr>
        <p:spPr>
          <a:xfrm>
            <a:off x="1100042" y="1040431"/>
            <a:ext cx="2295460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Decision Making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643AA-CE5D-4D7D-A5AB-8096E6896350}"/>
              </a:ext>
            </a:extLst>
          </p:cNvPr>
          <p:cNvSpPr/>
          <p:nvPr/>
        </p:nvSpPr>
        <p:spPr>
          <a:xfrm>
            <a:off x="6387405" y="1237357"/>
            <a:ext cx="2295460" cy="389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Factors that hurt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9B6C37B-72C9-468F-9259-D956FBB2449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395502" y="1432179"/>
            <a:ext cx="2991903" cy="780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D4E3DC6-5A35-418B-A3DA-5524D198F514}"/>
              </a:ext>
            </a:extLst>
          </p:cNvPr>
          <p:cNvSpPr/>
          <p:nvPr/>
        </p:nvSpPr>
        <p:spPr>
          <a:xfrm>
            <a:off x="194710" y="2385467"/>
            <a:ext cx="1810664" cy="3977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Compensatory Model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8760AC-0320-410B-BB6B-23582BE3EBD7}"/>
              </a:ext>
            </a:extLst>
          </p:cNvPr>
          <p:cNvSpPr/>
          <p:nvPr/>
        </p:nvSpPr>
        <p:spPr>
          <a:xfrm>
            <a:off x="2356811" y="2385466"/>
            <a:ext cx="3520562" cy="17391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Representativeness Heuristics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8B9CD0-69C7-492D-B5AE-7578A2613337}"/>
              </a:ext>
            </a:extLst>
          </p:cNvPr>
          <p:cNvSpPr/>
          <p:nvPr/>
        </p:nvSpPr>
        <p:spPr>
          <a:xfrm>
            <a:off x="6387405" y="1742238"/>
            <a:ext cx="2295460" cy="963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Overconfidence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4FF155-F4C6-49C3-A29D-A36D82AB5685}"/>
              </a:ext>
            </a:extLst>
          </p:cNvPr>
          <p:cNvSpPr/>
          <p:nvPr/>
        </p:nvSpPr>
        <p:spPr>
          <a:xfrm>
            <a:off x="6387405" y="2834264"/>
            <a:ext cx="2295460" cy="79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Confirmation Bias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C0CEF-A03B-4AB5-B146-8D45B05D00FE}"/>
              </a:ext>
            </a:extLst>
          </p:cNvPr>
          <p:cNvSpPr/>
          <p:nvPr/>
        </p:nvSpPr>
        <p:spPr>
          <a:xfrm>
            <a:off x="6387405" y="3761273"/>
            <a:ext cx="2295460" cy="873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Belief Bias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9B2192-B0DD-4E96-91EB-4446ED1B334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1100042" y="1980057"/>
            <a:ext cx="1147730" cy="4054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DAF07C-73CD-452A-B5B9-3798B0D864DD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2247772" y="1980057"/>
            <a:ext cx="1869320" cy="405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0C6B52-5B36-45D6-968D-C9B04FB188F5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7535135" y="1627001"/>
            <a:ext cx="0" cy="115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81C6B4-A449-4E31-947C-E29B0D6B291D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7535135" y="2705367"/>
            <a:ext cx="0" cy="128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F4326-BD7A-478D-9C4C-B02C80DC81DA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7535135" y="3632376"/>
            <a:ext cx="0" cy="128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54DD8F7-26D1-49FD-ABB6-C243265DD0BD}"/>
              </a:ext>
            </a:extLst>
          </p:cNvPr>
          <p:cNvSpPr/>
          <p:nvPr/>
        </p:nvSpPr>
        <p:spPr>
          <a:xfrm>
            <a:off x="2356811" y="4535784"/>
            <a:ext cx="3520562" cy="18271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Availability Heuristics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B933FA-E3D3-45DC-AFEE-8428D8017D4C}"/>
              </a:ext>
            </a:extLst>
          </p:cNvPr>
          <p:cNvCxnSpPr>
            <a:cxnSpLocks/>
            <a:stCxn id="9" idx="2"/>
            <a:endCxn id="19" idx="0"/>
          </p:cNvCxnSpPr>
          <p:nvPr/>
        </p:nvCxnSpPr>
        <p:spPr>
          <a:xfrm>
            <a:off x="4117092" y="4124643"/>
            <a:ext cx="0" cy="4111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F05AC24-90AE-4554-A336-47A30E5F4674}"/>
              </a:ext>
            </a:extLst>
          </p:cNvPr>
          <p:cNvSpPr/>
          <p:nvPr/>
        </p:nvSpPr>
        <p:spPr>
          <a:xfrm>
            <a:off x="6387405" y="4763959"/>
            <a:ext cx="2295460" cy="10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Belief Perseverance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3C2429-FC0C-45D5-AE38-85B811A754C4}"/>
              </a:ext>
            </a:extLst>
          </p:cNvPr>
          <p:cNvCxnSpPr>
            <a:cxnSpLocks/>
            <a:stCxn id="12" idx="2"/>
            <a:endCxn id="28" idx="0"/>
          </p:cNvCxnSpPr>
          <p:nvPr/>
        </p:nvCxnSpPr>
        <p:spPr>
          <a:xfrm>
            <a:off x="7535135" y="4635062"/>
            <a:ext cx="0" cy="128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75C2C-676B-4881-81FD-ECEB3D4D2502}"/>
              </a:ext>
            </a:extLst>
          </p:cNvPr>
          <p:cNvSpPr/>
          <p:nvPr/>
        </p:nvSpPr>
        <p:spPr>
          <a:xfrm>
            <a:off x="6387405" y="5844134"/>
            <a:ext cx="2295460" cy="7963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Hindsight bias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7DE83AD-8424-427D-9488-CBC0B70E4BEA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7535135" y="5715237"/>
            <a:ext cx="0" cy="128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5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56756"/>
            <a:ext cx="9097217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7-4: </a:t>
            </a:r>
            <a:r>
              <a:rPr lang="en-US" dirty="0"/>
              <a:t>List the characteristics, stages, and ways to foster creative thought.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0AEA2-05CD-484E-AC1B-45A9CEC6DAAB}"/>
              </a:ext>
            </a:extLst>
          </p:cNvPr>
          <p:cNvSpPr/>
          <p:nvPr/>
        </p:nvSpPr>
        <p:spPr>
          <a:xfrm>
            <a:off x="3013914" y="1330517"/>
            <a:ext cx="3162954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Creativity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2D7F6-579F-4996-9F89-C0B7579AF1E5}"/>
              </a:ext>
            </a:extLst>
          </p:cNvPr>
          <p:cNvSpPr/>
          <p:nvPr/>
        </p:nvSpPr>
        <p:spPr>
          <a:xfrm>
            <a:off x="120416" y="2428848"/>
            <a:ext cx="895421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Step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BDC21-A5B8-435A-B884-FEDBA5691E31}"/>
              </a:ext>
            </a:extLst>
          </p:cNvPr>
          <p:cNvSpPr/>
          <p:nvPr/>
        </p:nvSpPr>
        <p:spPr>
          <a:xfrm>
            <a:off x="120416" y="5579538"/>
            <a:ext cx="895421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Step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C2D9C-AE51-44C7-A0C7-EE1CF176C491}"/>
              </a:ext>
            </a:extLst>
          </p:cNvPr>
          <p:cNvSpPr/>
          <p:nvPr/>
        </p:nvSpPr>
        <p:spPr>
          <a:xfrm>
            <a:off x="120416" y="4550206"/>
            <a:ext cx="895421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Step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C954EA-CBBA-4DE3-95DD-BFCFBF771217}"/>
              </a:ext>
            </a:extLst>
          </p:cNvPr>
          <p:cNvSpPr/>
          <p:nvPr/>
        </p:nvSpPr>
        <p:spPr>
          <a:xfrm>
            <a:off x="120416" y="3489527"/>
            <a:ext cx="895421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198766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56756"/>
            <a:ext cx="9097217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7-5: </a:t>
            </a:r>
            <a:r>
              <a:rPr lang="en-US" dirty="0"/>
              <a:t>Synthesize how biological, cognitive and cultural factors converge to facilitate the use of language</a:t>
            </a:r>
            <a:r>
              <a:rPr lang="en-US" i="1" dirty="0"/>
              <a:t> (phonemes, morphemes, syntax and semantics</a:t>
            </a:r>
            <a:r>
              <a:rPr lang="en-US" dirty="0"/>
              <a:t>) and its development (</a:t>
            </a:r>
            <a:r>
              <a:rPr lang="en-US" i="1" dirty="0"/>
              <a:t>holophrastic stage, telegraphic speech</a:t>
            </a:r>
            <a:r>
              <a:rPr lang="en-US" dirty="0"/>
              <a:t>).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5A9026-DFAA-49B4-9352-EEBA679A6156}"/>
              </a:ext>
            </a:extLst>
          </p:cNvPr>
          <p:cNvSpPr/>
          <p:nvPr/>
        </p:nvSpPr>
        <p:spPr>
          <a:xfrm>
            <a:off x="766860" y="1268485"/>
            <a:ext cx="2295460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Language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B23A82-9C0F-4A7D-87CF-80BA729F8331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>
            <a:off x="1914590" y="2208111"/>
            <a:ext cx="0" cy="194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0837C97-B7C3-47A8-AF17-B2AB106D6232}"/>
              </a:ext>
            </a:extLst>
          </p:cNvPr>
          <p:cNvSpPr/>
          <p:nvPr/>
        </p:nvSpPr>
        <p:spPr>
          <a:xfrm>
            <a:off x="148857" y="2402482"/>
            <a:ext cx="353146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Phonemes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5EEBE7-BF89-44A0-8346-FE75EAD78285}"/>
              </a:ext>
            </a:extLst>
          </p:cNvPr>
          <p:cNvSpPr/>
          <p:nvPr/>
        </p:nvSpPr>
        <p:spPr>
          <a:xfrm>
            <a:off x="148857" y="3547333"/>
            <a:ext cx="3531466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Morphemes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3EAB5-1510-4070-9342-BBE68644415C}"/>
              </a:ext>
            </a:extLst>
          </p:cNvPr>
          <p:cNvSpPr/>
          <p:nvPr/>
        </p:nvSpPr>
        <p:spPr>
          <a:xfrm>
            <a:off x="148857" y="4683502"/>
            <a:ext cx="3531466" cy="443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Grammar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79F1B3-0351-4ED8-9CD5-3F8E1642AEB6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1914590" y="3342108"/>
            <a:ext cx="0" cy="205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F1F1BC-EA4A-4687-BADC-E7275A98C341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914590" y="4486959"/>
            <a:ext cx="0" cy="1965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95872C6-8AD4-4DF5-B673-CB05F256E857}"/>
              </a:ext>
            </a:extLst>
          </p:cNvPr>
          <p:cNvSpPr/>
          <p:nvPr/>
        </p:nvSpPr>
        <p:spPr>
          <a:xfrm>
            <a:off x="148856" y="5305758"/>
            <a:ext cx="1720544" cy="1322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4C8F9D-1E3E-4077-AF3E-E3D802DCB6A8}"/>
              </a:ext>
            </a:extLst>
          </p:cNvPr>
          <p:cNvSpPr/>
          <p:nvPr/>
        </p:nvSpPr>
        <p:spPr>
          <a:xfrm>
            <a:off x="1959789" y="5305757"/>
            <a:ext cx="1720544" cy="1322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Semantics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C868BBC-DFD7-4203-9798-81A4D1FEE890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 flipH="1">
            <a:off x="1009128" y="5126947"/>
            <a:ext cx="905462" cy="1788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48B293E-8E3B-4429-B91C-116A5ECF9F3E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1914590" y="5126947"/>
            <a:ext cx="905471" cy="178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9DE5D5D-2249-4353-8726-872AB8AAD2CA}"/>
              </a:ext>
            </a:extLst>
          </p:cNvPr>
          <p:cNvSpPr/>
          <p:nvPr/>
        </p:nvSpPr>
        <p:spPr>
          <a:xfrm>
            <a:off x="5499009" y="1251782"/>
            <a:ext cx="2295460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Development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455F441-41B7-408C-8C36-59886F886184}"/>
              </a:ext>
            </a:extLst>
          </p:cNvPr>
          <p:cNvCxnSpPr>
            <a:cxnSpLocks/>
            <a:stCxn id="3" idx="3"/>
            <a:endCxn id="25" idx="1"/>
          </p:cNvCxnSpPr>
          <p:nvPr/>
        </p:nvCxnSpPr>
        <p:spPr>
          <a:xfrm flipV="1">
            <a:off x="3062320" y="1721595"/>
            <a:ext cx="2436689" cy="167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D9ED6-FB58-4065-A0BF-506D9EB337AF}"/>
              </a:ext>
            </a:extLst>
          </p:cNvPr>
          <p:cNvSpPr/>
          <p:nvPr/>
        </p:nvSpPr>
        <p:spPr>
          <a:xfrm>
            <a:off x="4376512" y="2370128"/>
            <a:ext cx="4540456" cy="1177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Babbling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FCF23F-6B21-4C07-8DAC-92AFFBB4B4A5}"/>
              </a:ext>
            </a:extLst>
          </p:cNvPr>
          <p:cNvSpPr/>
          <p:nvPr/>
        </p:nvSpPr>
        <p:spPr>
          <a:xfrm>
            <a:off x="4376511" y="3771246"/>
            <a:ext cx="4540456" cy="1177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One-Word Stage (Holophrastic)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DCB1F4A-E3AC-4569-8BD4-C90650730078}"/>
              </a:ext>
            </a:extLst>
          </p:cNvPr>
          <p:cNvSpPr/>
          <p:nvPr/>
        </p:nvSpPr>
        <p:spPr>
          <a:xfrm>
            <a:off x="4376511" y="5305757"/>
            <a:ext cx="4540456" cy="1177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Two-Word Stage (Telegraphic)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1390AF0-04C2-4FAB-BAD3-C093FF1AD17F}"/>
              </a:ext>
            </a:extLst>
          </p:cNvPr>
          <p:cNvCxnSpPr>
            <a:cxnSpLocks/>
            <a:stCxn id="25" idx="2"/>
            <a:endCxn id="40" idx="0"/>
          </p:cNvCxnSpPr>
          <p:nvPr/>
        </p:nvCxnSpPr>
        <p:spPr>
          <a:xfrm>
            <a:off x="6646739" y="2191408"/>
            <a:ext cx="1" cy="178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1F48C9E-EAEE-49DB-8834-EEB73F66BA41}"/>
              </a:ext>
            </a:extLst>
          </p:cNvPr>
          <p:cNvCxnSpPr>
            <a:cxnSpLocks/>
          </p:cNvCxnSpPr>
          <p:nvPr/>
        </p:nvCxnSpPr>
        <p:spPr>
          <a:xfrm>
            <a:off x="6646738" y="3565154"/>
            <a:ext cx="1" cy="178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5B3D9E8-BDBA-4679-9CDF-99654D675FC0}"/>
              </a:ext>
            </a:extLst>
          </p:cNvPr>
          <p:cNvCxnSpPr>
            <a:cxnSpLocks/>
            <a:stCxn id="41" idx="2"/>
            <a:endCxn id="42" idx="0"/>
          </p:cNvCxnSpPr>
          <p:nvPr/>
        </p:nvCxnSpPr>
        <p:spPr>
          <a:xfrm>
            <a:off x="6646739" y="4948317"/>
            <a:ext cx="0" cy="3574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3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56756"/>
            <a:ext cx="9097217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7-6: </a:t>
            </a:r>
            <a:r>
              <a:rPr lang="en-US" dirty="0"/>
              <a:t>Synthesize how biological, cognitive, and cultural factors converge to facilitate the acquisition (</a:t>
            </a:r>
            <a:r>
              <a:rPr lang="en-US" i="1" dirty="0"/>
              <a:t>critical periods, Universal Inborn Grammar, and Victor/Genie</a:t>
            </a:r>
            <a:r>
              <a:rPr lang="en-US" dirty="0"/>
              <a:t>) of language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F70481-F667-43C3-A723-4AF8AC010716}"/>
              </a:ext>
            </a:extLst>
          </p:cNvPr>
          <p:cNvSpPr/>
          <p:nvPr/>
        </p:nvSpPr>
        <p:spPr>
          <a:xfrm>
            <a:off x="1613665" y="1224341"/>
            <a:ext cx="2295460" cy="6801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Language Acquisition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70B18BA-7543-4664-A999-20EBBC629028}"/>
              </a:ext>
            </a:extLst>
          </p:cNvPr>
          <p:cNvCxnSpPr>
            <a:cxnSpLocks/>
            <a:stCxn id="3" idx="2"/>
            <a:endCxn id="9" idx="0"/>
          </p:cNvCxnSpPr>
          <p:nvPr/>
        </p:nvCxnSpPr>
        <p:spPr>
          <a:xfrm>
            <a:off x="2761395" y="1904474"/>
            <a:ext cx="0" cy="285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7674882-E4D3-476C-B310-F4FAB2C1AF4A}"/>
              </a:ext>
            </a:extLst>
          </p:cNvPr>
          <p:cNvSpPr/>
          <p:nvPr/>
        </p:nvSpPr>
        <p:spPr>
          <a:xfrm>
            <a:off x="332782" y="2190244"/>
            <a:ext cx="4857226" cy="805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Imitation?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8D3ED7-31C5-41FA-8516-F37512270557}"/>
              </a:ext>
            </a:extLst>
          </p:cNvPr>
          <p:cNvSpPr/>
          <p:nvPr/>
        </p:nvSpPr>
        <p:spPr>
          <a:xfrm>
            <a:off x="332782" y="3281218"/>
            <a:ext cx="4857226" cy="908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Operant Conditioning?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CAB820-6F4B-4FA4-9C9F-5699D3DAFADF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2761395" y="2995448"/>
            <a:ext cx="0" cy="285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205ECE1-AAC3-4519-9B8F-40060AB460CE}"/>
              </a:ext>
            </a:extLst>
          </p:cNvPr>
          <p:cNvSpPr/>
          <p:nvPr/>
        </p:nvSpPr>
        <p:spPr>
          <a:xfrm>
            <a:off x="332782" y="4473088"/>
            <a:ext cx="4857226" cy="2104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Universal Inborn Grammar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9E4C480-07B5-4CC3-A1FA-2E3D66B5E4A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2761395" y="4189310"/>
            <a:ext cx="0" cy="283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A7AA8AD-6DAF-4FE1-9818-664704CEA6CE}"/>
              </a:ext>
            </a:extLst>
          </p:cNvPr>
          <p:cNvCxnSpPr>
            <a:cxnSpLocks/>
            <a:stCxn id="26" idx="1"/>
            <a:endCxn id="19" idx="3"/>
          </p:cNvCxnSpPr>
          <p:nvPr/>
        </p:nvCxnSpPr>
        <p:spPr>
          <a:xfrm flipH="1">
            <a:off x="5190008" y="5525231"/>
            <a:ext cx="5455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B101B8B-A85C-405E-8ADD-D540C6FC6256}"/>
              </a:ext>
            </a:extLst>
          </p:cNvPr>
          <p:cNvSpPr/>
          <p:nvPr/>
        </p:nvSpPr>
        <p:spPr>
          <a:xfrm>
            <a:off x="5735513" y="4942901"/>
            <a:ext cx="3026942" cy="116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Critical Periods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E3DC8F-01BB-4E40-80EC-A1B3202FCA08}"/>
              </a:ext>
            </a:extLst>
          </p:cNvPr>
          <p:cNvSpPr/>
          <p:nvPr/>
        </p:nvSpPr>
        <p:spPr>
          <a:xfrm>
            <a:off x="5524237" y="1212028"/>
            <a:ext cx="3449495" cy="3511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Feral Children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184422-BECE-4DBF-A95F-D51826C97E88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 flipH="1">
            <a:off x="7248984" y="4723345"/>
            <a:ext cx="1" cy="219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83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930BB-DD9B-44B3-85F2-F3953A8D2606}"/>
              </a:ext>
            </a:extLst>
          </p:cNvPr>
          <p:cNvSpPr/>
          <p:nvPr/>
        </p:nvSpPr>
        <p:spPr>
          <a:xfrm>
            <a:off x="46783" y="56756"/>
            <a:ext cx="9097217" cy="9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Essential Task 7-7: </a:t>
            </a:r>
            <a:r>
              <a:rPr lang="en-US" dirty="0"/>
              <a:t>Analyze how culture impacts language (linguistic determinism) and the quality and depth of non-human thought and language-free processing.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B1DA9C-6191-4317-B15C-3026D514B5C7}"/>
              </a:ext>
            </a:extLst>
          </p:cNvPr>
          <p:cNvSpPr/>
          <p:nvPr/>
        </p:nvSpPr>
        <p:spPr>
          <a:xfrm>
            <a:off x="3499944" y="1047767"/>
            <a:ext cx="2295460" cy="6801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Language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D69F3E-5403-4439-B367-DAE3D7BCFDA8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2305370" y="1727900"/>
            <a:ext cx="2342304" cy="247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9BBF6B9-B5E6-43EE-A72E-32B523247E5F}"/>
              </a:ext>
            </a:extLst>
          </p:cNvPr>
          <p:cNvSpPr/>
          <p:nvPr/>
        </p:nvSpPr>
        <p:spPr>
          <a:xfrm>
            <a:off x="209155" y="1975830"/>
            <a:ext cx="4192429" cy="4532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Cultural Influences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E652ED-FBF5-4A43-9193-B30B80285778}"/>
              </a:ext>
            </a:extLst>
          </p:cNvPr>
          <p:cNvSpPr/>
          <p:nvPr/>
        </p:nvSpPr>
        <p:spPr>
          <a:xfrm>
            <a:off x="4742416" y="1988442"/>
            <a:ext cx="4192429" cy="4532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Non-human thought and language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7C0964-E3CC-47E0-9098-8365B6F054A0}"/>
              </a:ext>
            </a:extLst>
          </p:cNvPr>
          <p:cNvCxnSpPr>
            <a:cxnSpLocks/>
            <a:stCxn id="3" idx="2"/>
            <a:endCxn id="7" idx="0"/>
          </p:cNvCxnSpPr>
          <p:nvPr/>
        </p:nvCxnSpPr>
        <p:spPr>
          <a:xfrm>
            <a:off x="4647674" y="1727900"/>
            <a:ext cx="2190957" cy="2605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73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163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Galusha</dc:creator>
  <cp:lastModifiedBy>Justin Galusha</cp:lastModifiedBy>
  <cp:revision>9</cp:revision>
  <dcterms:created xsi:type="dcterms:W3CDTF">2017-12-20T09:47:48Z</dcterms:created>
  <dcterms:modified xsi:type="dcterms:W3CDTF">2017-12-20T10:20:06Z</dcterms:modified>
</cp:coreProperties>
</file>