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62" r:id="rId5"/>
    <p:sldId id="263" r:id="rId6"/>
    <p:sldId id="264" r:id="rId7"/>
    <p:sldId id="267" r:id="rId8"/>
    <p:sldId id="260" r:id="rId9"/>
    <p:sldId id="265" r:id="rId10"/>
    <p:sldId id="257" r:id="rId11"/>
    <p:sldId id="258" r:id="rId12"/>
    <p:sldId id="259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9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39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1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9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1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4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1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0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4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5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D5F0A-A96B-4699-B0B3-B074AABC2A4E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E4BDA-4C36-4074-9177-C1BA9EE5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Syrian Refugee Crisis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5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ead boy turkey refug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942217" cy="687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ad boy turkey refug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99" y="0"/>
            <a:ext cx="1673401" cy="15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7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3105" cy="638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54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ailysignal.com/wp-content/uploads/151120_RefugeeTerroristThreat_Gill-1250x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521677" cy="39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ritish anti immig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69" y="3382005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1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8C1B-DA4C-4A09-BDBB-D97DD3BCA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Terrorism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C1B5-32D7-4ED1-98C6-EBA60E16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Counter-terrorism (CT) spending by Western countries has increased over the past 15 years. Since 2001, United States (US) federal expenditure on homeland security has grown on average by $360 billion annually. While it is not possible to calculate total EU and Member State spending on CT with any precision, EU spending is estimated to have increased from €5.7 million in 2002 to €93.5 million in 2009</a:t>
            </a:r>
          </a:p>
        </p:txBody>
      </p:sp>
    </p:spTree>
    <p:extLst>
      <p:ext uri="{BB962C8B-B14F-4D97-AF65-F5344CB8AC3E}">
        <p14:creationId xmlns:p14="http://schemas.microsoft.com/office/powerpoint/2010/main" val="417903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rcentage of muslims that are terrorists">
            <a:extLst>
              <a:ext uri="{FF2B5EF4-FFF2-40B4-BE49-F238E27FC236}">
                <a16:creationId xmlns:a16="http://schemas.microsoft.com/office/drawing/2014/main" id="{BD1BB38B-C3AE-4D49-AE4C-294596B1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31" y="365126"/>
            <a:ext cx="569595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59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E0D4-ADE9-4351-9DAF-DE230D524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0241F-2EE7-4384-8865-FF22A2D0B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1854491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PM</a:t>
            </a:r>
          </a:p>
          <a:p>
            <a:r>
              <a:rPr lang="en-US" dirty="0"/>
              <a:t>John S</a:t>
            </a:r>
          </a:p>
          <a:p>
            <a:r>
              <a:rPr lang="en-US" dirty="0"/>
              <a:t>Colleen</a:t>
            </a:r>
          </a:p>
          <a:p>
            <a:r>
              <a:rPr lang="en-US" dirty="0"/>
              <a:t>Matheus</a:t>
            </a:r>
          </a:p>
          <a:p>
            <a:r>
              <a:rPr lang="en-US" dirty="0"/>
              <a:t>Lile</a:t>
            </a:r>
          </a:p>
          <a:p>
            <a:r>
              <a:rPr lang="en-US" dirty="0"/>
              <a:t>Mitchell</a:t>
            </a:r>
          </a:p>
          <a:p>
            <a:r>
              <a:rPr lang="en-US" dirty="0"/>
              <a:t>Justine 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664CE4-4358-43F3-89EF-741297B7AC48}"/>
              </a:ext>
            </a:extLst>
          </p:cNvPr>
          <p:cNvSpPr txBox="1">
            <a:spLocks/>
          </p:cNvSpPr>
          <p:nvPr/>
        </p:nvSpPr>
        <p:spPr>
          <a:xfrm>
            <a:off x="2483140" y="1825625"/>
            <a:ext cx="19294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Defense</a:t>
            </a:r>
          </a:p>
          <a:p>
            <a:r>
              <a:rPr lang="en-US" dirty="0"/>
              <a:t>Jewel B</a:t>
            </a:r>
          </a:p>
          <a:p>
            <a:r>
              <a:rPr lang="en-US" dirty="0"/>
              <a:t>Jack N</a:t>
            </a:r>
          </a:p>
          <a:p>
            <a:r>
              <a:rPr lang="en-US" dirty="0"/>
              <a:t>Tyler L</a:t>
            </a:r>
          </a:p>
          <a:p>
            <a:r>
              <a:rPr lang="en-US" dirty="0"/>
              <a:t>Brendan R</a:t>
            </a:r>
          </a:p>
          <a:p>
            <a:r>
              <a:rPr lang="en-US" dirty="0"/>
              <a:t>Liv 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E9068E-07F6-4E02-B026-50C115A816CE}"/>
              </a:ext>
            </a:extLst>
          </p:cNvPr>
          <p:cNvSpPr txBox="1">
            <a:spLocks/>
          </p:cNvSpPr>
          <p:nvPr/>
        </p:nvSpPr>
        <p:spPr>
          <a:xfrm>
            <a:off x="4412609" y="1825625"/>
            <a:ext cx="19294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State</a:t>
            </a:r>
          </a:p>
          <a:p>
            <a:r>
              <a:rPr lang="en-US" dirty="0"/>
              <a:t>Linda C</a:t>
            </a:r>
          </a:p>
          <a:p>
            <a:r>
              <a:rPr lang="en-US" dirty="0"/>
              <a:t>James C</a:t>
            </a:r>
          </a:p>
          <a:p>
            <a:r>
              <a:rPr lang="en-US" dirty="0"/>
              <a:t>Claire W</a:t>
            </a:r>
          </a:p>
          <a:p>
            <a:r>
              <a:rPr lang="en-US" dirty="0"/>
              <a:t>Robert M</a:t>
            </a:r>
          </a:p>
          <a:p>
            <a:r>
              <a:rPr lang="en-US" dirty="0"/>
              <a:t>Hayden 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379010-0FB5-4FED-91AE-F89537816AF8}"/>
              </a:ext>
            </a:extLst>
          </p:cNvPr>
          <p:cNvSpPr txBox="1">
            <a:spLocks/>
          </p:cNvSpPr>
          <p:nvPr/>
        </p:nvSpPr>
        <p:spPr>
          <a:xfrm>
            <a:off x="6410585" y="1825625"/>
            <a:ext cx="19294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CFO</a:t>
            </a:r>
          </a:p>
          <a:p>
            <a:r>
              <a:rPr lang="en-US" dirty="0"/>
              <a:t>Brianna S</a:t>
            </a:r>
          </a:p>
          <a:p>
            <a:r>
              <a:rPr lang="en-US" dirty="0"/>
              <a:t>Melissa H</a:t>
            </a:r>
          </a:p>
          <a:p>
            <a:r>
              <a:rPr lang="en-US" dirty="0" err="1"/>
              <a:t>Kerin</a:t>
            </a:r>
            <a:r>
              <a:rPr lang="en-US" dirty="0"/>
              <a:t> M</a:t>
            </a:r>
          </a:p>
          <a:p>
            <a:r>
              <a:rPr lang="en-US" dirty="0"/>
              <a:t>Lauren D</a:t>
            </a:r>
          </a:p>
          <a:p>
            <a:r>
              <a:rPr lang="en-US" dirty="0"/>
              <a:t>Ally 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12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D439E-4EA3-4E00-8CB7-BF8C3231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a European country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29697-8DAD-4E67-9F16-E40A93232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GDP is 100 billion</a:t>
            </a:r>
          </a:p>
          <a:p>
            <a:r>
              <a:rPr lang="en-US" dirty="0"/>
              <a:t>100,0000 Syrian refugees want to enter your country.</a:t>
            </a:r>
          </a:p>
          <a:p>
            <a:pPr lvl="1"/>
            <a:r>
              <a:rPr lang="en-US" dirty="0"/>
              <a:t>It will cost you $3 million to help them settle.</a:t>
            </a:r>
          </a:p>
          <a:p>
            <a:pPr lvl="1"/>
            <a:r>
              <a:rPr lang="en-US" dirty="0"/>
              <a:t>You or your people may want to increase CT spending.</a:t>
            </a:r>
          </a:p>
          <a:p>
            <a:r>
              <a:rPr lang="en-US" dirty="0"/>
              <a:t>What are you going to do?</a:t>
            </a:r>
          </a:p>
          <a:p>
            <a:r>
              <a:rPr lang="en-US" dirty="0"/>
              <a:t>Give your solution</a:t>
            </a:r>
          </a:p>
          <a:p>
            <a:r>
              <a:rPr lang="en-US" dirty="0"/>
              <a:t>Give reasons it will work.</a:t>
            </a:r>
          </a:p>
          <a:p>
            <a:r>
              <a:rPr lang="en-US" dirty="0"/>
              <a:t>Give reasons it might not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Can’t Stay</a:t>
            </a:r>
          </a:p>
        </p:txBody>
      </p:sp>
      <p:pic>
        <p:nvPicPr>
          <p:cNvPr id="4100" name="Picture 4" descr="Image result for kayla mu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01" y="4119154"/>
            <a:ext cx="4869059" cy="27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isis car bomb 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9" y="4119154"/>
            <a:ext cx="4230642" cy="27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isis mass exec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9" y="1535901"/>
            <a:ext cx="4735286" cy="254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isis public exec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484" y="1535901"/>
            <a:ext cx="3809970" cy="242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69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B107-7451-41C6-94CB-A54ECC6A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are fleeing Syria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17EEF-3106-4C6D-9DD4-432AC360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6509"/>
            <a:ext cx="7886700" cy="4351338"/>
          </a:xfrm>
        </p:spPr>
        <p:txBody>
          <a:bodyPr/>
          <a:lstStyle/>
          <a:p>
            <a:r>
              <a:rPr lang="en-US" dirty="0"/>
              <a:t>5.1 million Syrians have fled the country as refugees</a:t>
            </a:r>
          </a:p>
          <a:p>
            <a:r>
              <a:rPr lang="en-US" dirty="0"/>
              <a:t>6.3 million Syrians are displaced within the country. Half of those affected are children.</a:t>
            </a:r>
          </a:p>
        </p:txBody>
      </p:sp>
      <p:pic>
        <p:nvPicPr>
          <p:cNvPr id="1026" name="Picture 2" descr="https://www.wfp.org/sites/default/files/images/2015/BF_graphic2_1_3.png">
            <a:extLst>
              <a:ext uri="{FF2B5EF4-FFF2-40B4-BE49-F238E27FC236}">
                <a16:creationId xmlns:a16="http://schemas.microsoft.com/office/drawing/2014/main" id="{25666428-596E-4F0A-B0A9-DA8D9816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38" y="3196206"/>
            <a:ext cx="4901062" cy="34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6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471"/>
            <a:ext cx="3954841" cy="651343"/>
          </a:xfrm>
        </p:spPr>
        <p:txBody>
          <a:bodyPr>
            <a:normAutofit fontScale="90000"/>
          </a:bodyPr>
          <a:lstStyle/>
          <a:p>
            <a:r>
              <a:rPr lang="en-US" dirty="0"/>
              <a:t>Camps are rough</a:t>
            </a:r>
          </a:p>
        </p:txBody>
      </p:sp>
      <p:pic>
        <p:nvPicPr>
          <p:cNvPr id="5122" name="Picture 2" descr="Image result for syrian refugee camps in leba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864"/>
            <a:ext cx="9167830" cy="561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122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syrian refugee camps in leba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6"/>
            <a:ext cx="9265445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96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syrian refugee camps in leba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" y="468903"/>
            <a:ext cx="9128245" cy="56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68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D3294-D8DF-4404-9411-9742BF39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Camps cost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586F-C0F6-46C6-A094-20960D446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Syrian refugees will cost ten times more to care for in Europe than in neighboring countries</a:t>
            </a:r>
          </a:p>
          <a:p>
            <a:r>
              <a:rPr lang="en-US" dirty="0"/>
              <a:t>A budget of $3,000 per refugee in Jordan would provide food, water, education and opportunity. In Germany this will cost $30,000</a:t>
            </a:r>
          </a:p>
          <a:p>
            <a:r>
              <a:rPr lang="en-US" i="1" dirty="0"/>
              <a:t>Sunday 13 March 20 – Independent.co.uk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51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syrian refug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" y="365126"/>
            <a:ext cx="9125227" cy="607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7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syrian refugee gree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916"/>
            <a:ext cx="9144000" cy="51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21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281</Words>
  <Application>Microsoft Office PowerPoint</Application>
  <PresentationFormat>On-screen Show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Syrian Refugee Crisis</vt:lpstr>
      <vt:lpstr>Can’t Stay</vt:lpstr>
      <vt:lpstr>People are fleeing Syria</vt:lpstr>
      <vt:lpstr>Camps are rough</vt:lpstr>
      <vt:lpstr>PowerPoint Presentation</vt:lpstr>
      <vt:lpstr>PowerPoint Presentation</vt:lpstr>
      <vt:lpstr>Camps cost money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Counter Terrorism</vt:lpstr>
      <vt:lpstr>PowerPoint Presentation</vt:lpstr>
      <vt:lpstr>Country Groups</vt:lpstr>
      <vt:lpstr>You are a European country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Syrian Refugee Crisis</dc:title>
  <dc:creator>justin.galusha@enc.edu</dc:creator>
  <cp:lastModifiedBy>Justin Galusha</cp:lastModifiedBy>
  <cp:revision>6</cp:revision>
  <dcterms:created xsi:type="dcterms:W3CDTF">2016-09-13T20:39:34Z</dcterms:created>
  <dcterms:modified xsi:type="dcterms:W3CDTF">2017-09-13T15:17:27Z</dcterms:modified>
</cp:coreProperties>
</file>