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74" r:id="rId3"/>
    <p:sldId id="257" r:id="rId4"/>
    <p:sldId id="258" r:id="rId5"/>
    <p:sldId id="259" r:id="rId6"/>
    <p:sldId id="260" r:id="rId7"/>
    <p:sldId id="276" r:id="rId8"/>
    <p:sldId id="277" r:id="rId9"/>
    <p:sldId id="278" r:id="rId10"/>
    <p:sldId id="279" r:id="rId11"/>
    <p:sldId id="280" r:id="rId12"/>
    <p:sldId id="281" r:id="rId13"/>
    <p:sldId id="282" r:id="rId14"/>
    <p:sldId id="261" r:id="rId15"/>
    <p:sldId id="275" r:id="rId16"/>
    <p:sldId id="262" r:id="rId17"/>
    <p:sldId id="263" r:id="rId18"/>
    <p:sldId id="264" r:id="rId19"/>
    <p:sldId id="265" r:id="rId20"/>
    <p:sldId id="266" r:id="rId21"/>
    <p:sldId id="267" r:id="rId22"/>
    <p:sldId id="268" r:id="rId23"/>
    <p:sldId id="269" r:id="rId24"/>
    <p:sldId id="283" r:id="rId25"/>
    <p:sldId id="27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7" autoAdjust="0"/>
    <p:restoredTop sz="94660"/>
  </p:normalViewPr>
  <p:slideViewPr>
    <p:cSldViewPr snapToGrid="0">
      <p:cViewPr varScale="1">
        <p:scale>
          <a:sx n="118" d="100"/>
          <a:sy n="118" d="100"/>
        </p:scale>
        <p:origin x="1449"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E16FA9-0D1B-4BFC-90B9-7A02D885920C}" type="datetimeFigureOut">
              <a:rPr lang="en-US" smtClean="0"/>
              <a:t>5/14/2017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D0F6-0655-4934-93FA-9B7CC0CBAD07}" type="slidenum">
              <a:rPr lang="en-US" smtClean="0"/>
              <a:t>‹#›</a:t>
            </a:fld>
            <a:endParaRPr lang="en-US"/>
          </a:p>
        </p:txBody>
      </p:sp>
    </p:spTree>
    <p:extLst>
      <p:ext uri="{BB962C8B-B14F-4D97-AF65-F5344CB8AC3E}">
        <p14:creationId xmlns:p14="http://schemas.microsoft.com/office/powerpoint/2010/main" val="884923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16FA9-0D1B-4BFC-90B9-7A02D885920C}" type="datetimeFigureOut">
              <a:rPr lang="en-US" smtClean="0"/>
              <a:t>5/14/2017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D0F6-0655-4934-93FA-9B7CC0CBAD07}" type="slidenum">
              <a:rPr lang="en-US" smtClean="0"/>
              <a:t>‹#›</a:t>
            </a:fld>
            <a:endParaRPr lang="en-US"/>
          </a:p>
        </p:txBody>
      </p:sp>
    </p:spTree>
    <p:extLst>
      <p:ext uri="{BB962C8B-B14F-4D97-AF65-F5344CB8AC3E}">
        <p14:creationId xmlns:p14="http://schemas.microsoft.com/office/powerpoint/2010/main" val="1278788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16FA9-0D1B-4BFC-90B9-7A02D885920C}" type="datetimeFigureOut">
              <a:rPr lang="en-US" smtClean="0"/>
              <a:t>5/14/2017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D0F6-0655-4934-93FA-9B7CC0CBAD07}" type="slidenum">
              <a:rPr lang="en-US" smtClean="0"/>
              <a:t>‹#›</a:t>
            </a:fld>
            <a:endParaRPr lang="en-US"/>
          </a:p>
        </p:txBody>
      </p:sp>
    </p:spTree>
    <p:extLst>
      <p:ext uri="{BB962C8B-B14F-4D97-AF65-F5344CB8AC3E}">
        <p14:creationId xmlns:p14="http://schemas.microsoft.com/office/powerpoint/2010/main" val="745256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a:t>Click to edit Master title style</a:t>
            </a:r>
          </a:p>
        </p:txBody>
      </p:sp>
      <p:sp>
        <p:nvSpPr>
          <p:cNvPr id="3" name="Text Placeholder 2"/>
          <p:cNvSpPr>
            <a:spLocks noGrp="1"/>
          </p:cNvSpPr>
          <p:nvPr>
            <p:ph type="body" sz="half" idx="1"/>
          </p:nvPr>
        </p:nvSpPr>
        <p:spPr>
          <a:xfrm>
            <a:off x="1524000" y="1905000"/>
            <a:ext cx="3429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05400" y="1905000"/>
            <a:ext cx="3429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05400" y="4038600"/>
            <a:ext cx="3429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629400" y="6248400"/>
            <a:ext cx="19050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2766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1524000" y="6248400"/>
            <a:ext cx="1295400" cy="457200"/>
          </a:xfrm>
        </p:spPr>
        <p:txBody>
          <a:bodyPr/>
          <a:lstStyle>
            <a:lvl1pPr>
              <a:defRPr/>
            </a:lvl1pPr>
          </a:lstStyle>
          <a:p>
            <a:fld id="{415C0AC4-4F32-466F-8F15-1E3DF49E1221}" type="slidenum">
              <a:rPr lang="en-US" altLang="en-US"/>
              <a:pPr/>
              <a:t>‹#›</a:t>
            </a:fld>
            <a:endParaRPr lang="en-US" altLang="en-US"/>
          </a:p>
        </p:txBody>
      </p:sp>
    </p:spTree>
    <p:extLst>
      <p:ext uri="{BB962C8B-B14F-4D97-AF65-F5344CB8AC3E}">
        <p14:creationId xmlns:p14="http://schemas.microsoft.com/office/powerpoint/2010/main" val="1264731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16FA9-0D1B-4BFC-90B9-7A02D885920C}" type="datetimeFigureOut">
              <a:rPr lang="en-US" smtClean="0"/>
              <a:t>5/14/2017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D0F6-0655-4934-93FA-9B7CC0CBAD07}" type="slidenum">
              <a:rPr lang="en-US" smtClean="0"/>
              <a:t>‹#›</a:t>
            </a:fld>
            <a:endParaRPr lang="en-US"/>
          </a:p>
        </p:txBody>
      </p:sp>
    </p:spTree>
    <p:extLst>
      <p:ext uri="{BB962C8B-B14F-4D97-AF65-F5344CB8AC3E}">
        <p14:creationId xmlns:p14="http://schemas.microsoft.com/office/powerpoint/2010/main" val="3020113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E16FA9-0D1B-4BFC-90B9-7A02D885920C}" type="datetimeFigureOut">
              <a:rPr lang="en-US" smtClean="0"/>
              <a:t>5/14/2017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D0F6-0655-4934-93FA-9B7CC0CBAD07}" type="slidenum">
              <a:rPr lang="en-US" smtClean="0"/>
              <a:t>‹#›</a:t>
            </a:fld>
            <a:endParaRPr lang="en-US"/>
          </a:p>
        </p:txBody>
      </p:sp>
    </p:spTree>
    <p:extLst>
      <p:ext uri="{BB962C8B-B14F-4D97-AF65-F5344CB8AC3E}">
        <p14:creationId xmlns:p14="http://schemas.microsoft.com/office/powerpoint/2010/main" val="631638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E16FA9-0D1B-4BFC-90B9-7A02D885920C}" type="datetimeFigureOut">
              <a:rPr lang="en-US" smtClean="0"/>
              <a:t>5/14/2017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D0F6-0655-4934-93FA-9B7CC0CBAD07}" type="slidenum">
              <a:rPr lang="en-US" smtClean="0"/>
              <a:t>‹#›</a:t>
            </a:fld>
            <a:endParaRPr lang="en-US"/>
          </a:p>
        </p:txBody>
      </p:sp>
    </p:spTree>
    <p:extLst>
      <p:ext uri="{BB962C8B-B14F-4D97-AF65-F5344CB8AC3E}">
        <p14:creationId xmlns:p14="http://schemas.microsoft.com/office/powerpoint/2010/main" val="3186666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E16FA9-0D1B-4BFC-90B9-7A02D885920C}" type="datetimeFigureOut">
              <a:rPr lang="en-US" smtClean="0"/>
              <a:t>5/14/2017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D0F6-0655-4934-93FA-9B7CC0CBAD07}" type="slidenum">
              <a:rPr lang="en-US" smtClean="0"/>
              <a:t>‹#›</a:t>
            </a:fld>
            <a:endParaRPr lang="en-US"/>
          </a:p>
        </p:txBody>
      </p:sp>
    </p:spTree>
    <p:extLst>
      <p:ext uri="{BB962C8B-B14F-4D97-AF65-F5344CB8AC3E}">
        <p14:creationId xmlns:p14="http://schemas.microsoft.com/office/powerpoint/2010/main" val="317220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E16FA9-0D1B-4BFC-90B9-7A02D885920C}" type="datetimeFigureOut">
              <a:rPr lang="en-US" smtClean="0"/>
              <a:t>5/14/2017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D0F6-0655-4934-93FA-9B7CC0CBAD07}" type="slidenum">
              <a:rPr lang="en-US" smtClean="0"/>
              <a:t>‹#›</a:t>
            </a:fld>
            <a:endParaRPr lang="en-US"/>
          </a:p>
        </p:txBody>
      </p:sp>
    </p:spTree>
    <p:extLst>
      <p:ext uri="{BB962C8B-B14F-4D97-AF65-F5344CB8AC3E}">
        <p14:creationId xmlns:p14="http://schemas.microsoft.com/office/powerpoint/2010/main" val="3332389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E16FA9-0D1B-4BFC-90B9-7A02D885920C}" type="datetimeFigureOut">
              <a:rPr lang="en-US" smtClean="0"/>
              <a:t>5/14/2017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D0F6-0655-4934-93FA-9B7CC0CBAD07}" type="slidenum">
              <a:rPr lang="en-US" smtClean="0"/>
              <a:t>‹#›</a:t>
            </a:fld>
            <a:endParaRPr lang="en-US"/>
          </a:p>
        </p:txBody>
      </p:sp>
    </p:spTree>
    <p:extLst>
      <p:ext uri="{BB962C8B-B14F-4D97-AF65-F5344CB8AC3E}">
        <p14:creationId xmlns:p14="http://schemas.microsoft.com/office/powerpoint/2010/main" val="1624259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E16FA9-0D1B-4BFC-90B9-7A02D885920C}" type="datetimeFigureOut">
              <a:rPr lang="en-US" smtClean="0"/>
              <a:t>5/14/2017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D0F6-0655-4934-93FA-9B7CC0CBAD07}" type="slidenum">
              <a:rPr lang="en-US" smtClean="0"/>
              <a:t>‹#›</a:t>
            </a:fld>
            <a:endParaRPr lang="en-US"/>
          </a:p>
        </p:txBody>
      </p:sp>
    </p:spTree>
    <p:extLst>
      <p:ext uri="{BB962C8B-B14F-4D97-AF65-F5344CB8AC3E}">
        <p14:creationId xmlns:p14="http://schemas.microsoft.com/office/powerpoint/2010/main" val="3609823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E16FA9-0D1B-4BFC-90B9-7A02D885920C}" type="datetimeFigureOut">
              <a:rPr lang="en-US" smtClean="0"/>
              <a:t>5/14/2017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D0F6-0655-4934-93FA-9B7CC0CBAD07}" type="slidenum">
              <a:rPr lang="en-US" smtClean="0"/>
              <a:t>‹#›</a:t>
            </a:fld>
            <a:endParaRPr lang="en-US"/>
          </a:p>
        </p:txBody>
      </p:sp>
    </p:spTree>
    <p:extLst>
      <p:ext uri="{BB962C8B-B14F-4D97-AF65-F5344CB8AC3E}">
        <p14:creationId xmlns:p14="http://schemas.microsoft.com/office/powerpoint/2010/main" val="2568700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E16FA9-0D1B-4BFC-90B9-7A02D885920C}" type="datetimeFigureOut">
              <a:rPr lang="en-US" smtClean="0"/>
              <a:t>5/14/2017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D0F6-0655-4934-93FA-9B7CC0CBAD07}" type="slidenum">
              <a:rPr lang="en-US" smtClean="0"/>
              <a:t>‹#›</a:t>
            </a:fld>
            <a:endParaRPr lang="en-US"/>
          </a:p>
        </p:txBody>
      </p:sp>
    </p:spTree>
    <p:extLst>
      <p:ext uri="{BB962C8B-B14F-4D97-AF65-F5344CB8AC3E}">
        <p14:creationId xmlns:p14="http://schemas.microsoft.com/office/powerpoint/2010/main" val="2574091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upload.wikimedia.org/wikipedia/commons/7/78/Dwight_D._Eisenhower%2C_White_House_photo_portrait%2C_February_1959.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1143000"/>
          </a:xfrm>
        </p:spPr>
        <p:txBody>
          <a:bodyPr/>
          <a:lstStyle/>
          <a:p>
            <a:r>
              <a:rPr lang="en-US" altLang="en-US" sz="4000" dirty="0"/>
              <a:t>Arab-Israeli War (1948)</a:t>
            </a:r>
          </a:p>
        </p:txBody>
      </p:sp>
      <p:sp>
        <p:nvSpPr>
          <p:cNvPr id="5123" name="Rectangle 3"/>
          <p:cNvSpPr>
            <a:spLocks noGrp="1" noChangeArrowheads="1"/>
          </p:cNvSpPr>
          <p:nvPr>
            <p:ph type="body" idx="1"/>
          </p:nvPr>
        </p:nvSpPr>
        <p:spPr>
          <a:xfrm>
            <a:off x="457200" y="1828800"/>
            <a:ext cx="4038600" cy="4297363"/>
          </a:xfrm>
        </p:spPr>
        <p:txBody>
          <a:bodyPr/>
          <a:lstStyle/>
          <a:p>
            <a:pPr>
              <a:lnSpc>
                <a:spcPct val="90000"/>
              </a:lnSpc>
            </a:pPr>
            <a:r>
              <a:rPr lang="en-US" altLang="en-US" sz="2400"/>
              <a:t>At first the Egyptian air force struck Tel Aviv</a:t>
            </a:r>
          </a:p>
          <a:p>
            <a:pPr>
              <a:lnSpc>
                <a:spcPct val="90000"/>
              </a:lnSpc>
            </a:pPr>
            <a:r>
              <a:rPr lang="en-US" altLang="en-US" sz="2400"/>
              <a:t>Soon after that forces from Egypt, Transjordan, Syria, Lebanon, Iraq, and Saudi Arabia all attacked</a:t>
            </a:r>
          </a:p>
          <a:p>
            <a:pPr>
              <a:lnSpc>
                <a:spcPct val="90000"/>
              </a:lnSpc>
            </a:pPr>
            <a:r>
              <a:rPr lang="en-US" altLang="en-US" sz="2400"/>
              <a:t>Most analysts felt the more numerous and better equipped Arabs would overwhelm the Israelis easily</a:t>
            </a:r>
          </a:p>
        </p:txBody>
      </p:sp>
    </p:spTree>
    <p:extLst>
      <p:ext uri="{BB962C8B-B14F-4D97-AF65-F5344CB8AC3E}">
        <p14:creationId xmlns:p14="http://schemas.microsoft.com/office/powerpoint/2010/main" val="3736729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Suez Canal (1956)</a:t>
            </a:r>
          </a:p>
        </p:txBody>
      </p:sp>
      <p:sp>
        <p:nvSpPr>
          <p:cNvPr id="14339" name="Rectangle 3"/>
          <p:cNvSpPr>
            <a:spLocks noGrp="1" noChangeArrowheads="1"/>
          </p:cNvSpPr>
          <p:nvPr>
            <p:ph type="body" idx="1"/>
          </p:nvPr>
        </p:nvSpPr>
        <p:spPr>
          <a:xfrm>
            <a:off x="457200" y="1600200"/>
            <a:ext cx="4572000" cy="4525963"/>
          </a:xfrm>
        </p:spPr>
        <p:txBody>
          <a:bodyPr/>
          <a:lstStyle/>
          <a:p>
            <a:pPr>
              <a:lnSpc>
                <a:spcPct val="90000"/>
              </a:lnSpc>
            </a:pPr>
            <a:r>
              <a:rPr lang="en-US" altLang="en-US" sz="2400"/>
              <a:t>In the north the Israelis bypassed the strong Egyptian defenses at Abu Agelia and attacked them from the rear</a:t>
            </a:r>
          </a:p>
          <a:p>
            <a:pPr>
              <a:lnSpc>
                <a:spcPct val="90000"/>
              </a:lnSpc>
            </a:pPr>
            <a:r>
              <a:rPr lang="en-US" altLang="en-US" sz="2400"/>
              <a:t>In the south the Israelis attacked Sharm el-Sheikh, the strategic point at the mouth of the Gulf of Aquaba</a:t>
            </a:r>
          </a:p>
          <a:p>
            <a:pPr>
              <a:lnSpc>
                <a:spcPct val="90000"/>
              </a:lnSpc>
            </a:pPr>
            <a:r>
              <a:rPr lang="en-US" altLang="en-US" sz="2400"/>
              <a:t>On Oct 31, British and French bombers began attacking Egyptian airfields and destroyed most of the Egyptian air force</a:t>
            </a:r>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752600"/>
            <a:ext cx="3492500" cy="433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370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Suez Canal (1956)</a:t>
            </a:r>
          </a:p>
        </p:txBody>
      </p:sp>
      <p:sp>
        <p:nvSpPr>
          <p:cNvPr id="16387" name="Rectangle 3"/>
          <p:cNvSpPr>
            <a:spLocks noGrp="1" noChangeArrowheads="1"/>
          </p:cNvSpPr>
          <p:nvPr>
            <p:ph type="body" idx="1"/>
          </p:nvPr>
        </p:nvSpPr>
        <p:spPr/>
        <p:txBody>
          <a:bodyPr/>
          <a:lstStyle/>
          <a:p>
            <a:r>
              <a:rPr lang="en-US" altLang="en-US"/>
              <a:t>Nasser began fearing his forces would be cut off in the Sinai and ordered a withdraw</a:t>
            </a:r>
          </a:p>
          <a:p>
            <a:r>
              <a:rPr lang="en-US" altLang="en-US"/>
              <a:t>The Israelis continued to advance and halted about 15 km east of the Suez Canal</a:t>
            </a:r>
          </a:p>
          <a:p>
            <a:r>
              <a:rPr lang="en-US" altLang="en-US"/>
              <a:t>The British and French landed one and a half infantry divisions near the northern mouth of the canal on Nov 6 and started advancing down the canal</a:t>
            </a:r>
          </a:p>
        </p:txBody>
      </p:sp>
    </p:spTree>
    <p:extLst>
      <p:ext uri="{BB962C8B-B14F-4D97-AF65-F5344CB8AC3E}">
        <p14:creationId xmlns:p14="http://schemas.microsoft.com/office/powerpoint/2010/main" val="3432091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Suez Canal (1956)</a:t>
            </a:r>
          </a:p>
        </p:txBody>
      </p:sp>
      <p:sp>
        <p:nvSpPr>
          <p:cNvPr id="15363" name="Rectangle 3"/>
          <p:cNvSpPr>
            <a:spLocks noGrp="1" noChangeArrowheads="1"/>
          </p:cNvSpPr>
          <p:nvPr>
            <p:ph type="body" idx="1"/>
          </p:nvPr>
        </p:nvSpPr>
        <p:spPr/>
        <p:txBody>
          <a:bodyPr/>
          <a:lstStyle/>
          <a:p>
            <a:pPr>
              <a:lnSpc>
                <a:spcPct val="80000"/>
              </a:lnSpc>
            </a:pPr>
            <a:r>
              <a:rPr lang="en-US" altLang="en-US" sz="2800"/>
              <a:t>Soon after they began moving, the British and French accepted a UN ceasefire</a:t>
            </a:r>
          </a:p>
          <a:p>
            <a:pPr>
              <a:lnSpc>
                <a:spcPct val="80000"/>
              </a:lnSpc>
            </a:pPr>
            <a:r>
              <a:rPr lang="en-US" altLang="en-US" sz="2800"/>
              <a:t>It was a decisive Israeli, French, and British victory</a:t>
            </a:r>
          </a:p>
          <a:p>
            <a:pPr>
              <a:lnSpc>
                <a:spcPct val="80000"/>
              </a:lnSpc>
            </a:pPr>
            <a:r>
              <a:rPr lang="en-US" altLang="en-US" sz="2800"/>
              <a:t>Nonetheless, the US, and then the USSR, began demanding the Israelis relinquish the captured Egyptian territory</a:t>
            </a:r>
          </a:p>
          <a:p>
            <a:pPr lvl="1">
              <a:lnSpc>
                <a:spcPct val="80000"/>
              </a:lnSpc>
            </a:pPr>
            <a:r>
              <a:rPr lang="en-US" altLang="en-US" sz="2400"/>
              <a:t>Both the US and Russia were concerned about the explosiveness of the situation</a:t>
            </a:r>
          </a:p>
          <a:p>
            <a:pPr lvl="1">
              <a:lnSpc>
                <a:spcPct val="80000"/>
              </a:lnSpc>
            </a:pPr>
            <a:r>
              <a:rPr lang="en-US" altLang="en-US" sz="2400"/>
              <a:t>One Soviet diplomat wrote President Eisenhower, “If this war is not curbed, it… can develop into a third world war.”</a:t>
            </a:r>
          </a:p>
          <a:p>
            <a:pPr>
              <a:lnSpc>
                <a:spcPct val="80000"/>
              </a:lnSpc>
            </a:pPr>
            <a:endParaRPr lang="en-US" altLang="en-US" sz="2800"/>
          </a:p>
        </p:txBody>
      </p:sp>
    </p:spTree>
    <p:extLst>
      <p:ext uri="{BB962C8B-B14F-4D97-AF65-F5344CB8AC3E}">
        <p14:creationId xmlns:p14="http://schemas.microsoft.com/office/powerpoint/2010/main" val="1408357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Suez Canal (1956)</a:t>
            </a:r>
          </a:p>
        </p:txBody>
      </p:sp>
      <p:sp>
        <p:nvSpPr>
          <p:cNvPr id="17411" name="Rectangle 3"/>
          <p:cNvSpPr>
            <a:spLocks noGrp="1" noChangeArrowheads="1"/>
          </p:cNvSpPr>
          <p:nvPr>
            <p:ph type="body" idx="1"/>
          </p:nvPr>
        </p:nvSpPr>
        <p:spPr>
          <a:xfrm>
            <a:off x="457200" y="1600200"/>
            <a:ext cx="4800600" cy="4525963"/>
          </a:xfrm>
        </p:spPr>
        <p:txBody>
          <a:bodyPr/>
          <a:lstStyle/>
          <a:p>
            <a:pPr>
              <a:lnSpc>
                <a:spcPct val="90000"/>
              </a:lnSpc>
            </a:pPr>
            <a:r>
              <a:rPr lang="en-US" altLang="en-US" sz="2400"/>
              <a:t>In the face of this international pressure, Israel had no choice but to withdraw</a:t>
            </a:r>
          </a:p>
          <a:p>
            <a:pPr>
              <a:lnSpc>
                <a:spcPct val="90000"/>
              </a:lnSpc>
            </a:pPr>
            <a:r>
              <a:rPr lang="en-US" altLang="en-US" sz="2400"/>
              <a:t>The intervention also cost the British and the French much of their influence in the region</a:t>
            </a:r>
          </a:p>
          <a:p>
            <a:pPr>
              <a:lnSpc>
                <a:spcPct val="90000"/>
              </a:lnSpc>
            </a:pPr>
            <a:r>
              <a:rPr lang="en-US" altLang="en-US" sz="2400"/>
              <a:t>Eisenhower announced the “Eisenhower Doctrine” saying, “The existing vacuum in the Middle East must be filled by the United States before it is filled by Russia.”</a:t>
            </a:r>
          </a:p>
          <a:p>
            <a:pPr>
              <a:lnSpc>
                <a:spcPct val="90000"/>
              </a:lnSpc>
            </a:pPr>
            <a:endParaRPr lang="en-US" altLang="en-US" sz="2400"/>
          </a:p>
        </p:txBody>
      </p:sp>
      <p:pic>
        <p:nvPicPr>
          <p:cNvPr id="17413" name="Picture 5" descr="Image:Dwight D. Eisenhower, White House photo portrait, February 1959.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871663"/>
            <a:ext cx="2505075" cy="2776537"/>
          </a:xfrm>
          <a:prstGeom prst="rect">
            <a:avLst/>
          </a:prstGeom>
          <a:noFill/>
          <a:extLst>
            <a:ext uri="{909E8E84-426E-40DD-AFC4-6F175D3DCCD1}">
              <a14:hiddenFill xmlns:a14="http://schemas.microsoft.com/office/drawing/2010/main">
                <a:solidFill>
                  <a:srgbClr val="FFFFFF"/>
                </a:solidFill>
              </a14:hiddenFill>
            </a:ext>
          </a:extLst>
        </p:spPr>
      </p:pic>
      <p:sp>
        <p:nvSpPr>
          <p:cNvPr id="17414" name="Text Box 6"/>
          <p:cNvSpPr txBox="1">
            <a:spLocks noChangeArrowheads="1"/>
          </p:cNvSpPr>
          <p:nvPr/>
        </p:nvSpPr>
        <p:spPr bwMode="auto">
          <a:xfrm>
            <a:off x="5470525" y="5003800"/>
            <a:ext cx="3444875" cy="1320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President Eisenhower was upset by the Israeli, French, and British actions surrounding the Suez Crisis</a:t>
            </a:r>
          </a:p>
        </p:txBody>
      </p:sp>
    </p:spTree>
    <p:extLst>
      <p:ext uri="{BB962C8B-B14F-4D97-AF65-F5344CB8AC3E}">
        <p14:creationId xmlns:p14="http://schemas.microsoft.com/office/powerpoint/2010/main" val="1554038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8323" y="2"/>
            <a:ext cx="3875678" cy="682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9" y="0"/>
            <a:ext cx="5280613" cy="2471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2971802"/>
            <a:ext cx="3000375"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7448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50853" y="190500"/>
            <a:ext cx="8283547" cy="1527175"/>
          </a:xfrm>
        </p:spPr>
        <p:txBody>
          <a:bodyPr/>
          <a:lstStyle/>
          <a:p>
            <a:r>
              <a:rPr lang="en-US" altLang="en-US" dirty="0">
                <a:cs typeface="Times New Roman" panose="02020603050405020304" pitchFamily="18" charset="0"/>
              </a:rPr>
              <a:t>Yom Kippur War (1973)</a:t>
            </a:r>
            <a:br>
              <a:rPr lang="en-US" altLang="en-US" dirty="0">
                <a:cs typeface="Times New Roman" panose="02020603050405020304" pitchFamily="18" charset="0"/>
              </a:rPr>
            </a:br>
            <a:endParaRPr lang="en-US" altLang="en-US" dirty="0"/>
          </a:p>
        </p:txBody>
      </p:sp>
      <p:sp>
        <p:nvSpPr>
          <p:cNvPr id="10243" name="Rectangle 3"/>
          <p:cNvSpPr>
            <a:spLocks noGrp="1" noChangeArrowheads="1"/>
          </p:cNvSpPr>
          <p:nvPr>
            <p:ph type="body" sz="half" idx="1"/>
          </p:nvPr>
        </p:nvSpPr>
        <p:spPr>
          <a:xfrm>
            <a:off x="250853" y="1184134"/>
            <a:ext cx="8382000" cy="4572000"/>
          </a:xfrm>
        </p:spPr>
        <p:txBody>
          <a:bodyPr/>
          <a:lstStyle/>
          <a:p>
            <a:pPr lvl="1">
              <a:lnSpc>
                <a:spcPct val="80000"/>
              </a:lnSpc>
            </a:pPr>
            <a:r>
              <a:rPr lang="en-US" altLang="en-US" sz="2400" dirty="0">
                <a:cs typeface="Times New Roman" panose="02020603050405020304" pitchFamily="18" charset="0"/>
              </a:rPr>
              <a:t>Syria and Egypt launched a surprise attack against Israel</a:t>
            </a:r>
          </a:p>
          <a:p>
            <a:pPr lvl="1">
              <a:lnSpc>
                <a:spcPct val="80000"/>
              </a:lnSpc>
            </a:pPr>
            <a:r>
              <a:rPr lang="en-US" altLang="en-US" sz="2400" dirty="0">
                <a:cs typeface="Times New Roman" panose="02020603050405020304" pitchFamily="18" charset="0"/>
              </a:rPr>
              <a:t>Soviet Union supplied the Arabs and the U.S. supplied the Israeli allies</a:t>
            </a:r>
          </a:p>
          <a:p>
            <a:pPr lvl="1">
              <a:lnSpc>
                <a:spcPct val="80000"/>
              </a:lnSpc>
            </a:pPr>
            <a:r>
              <a:rPr lang="en-US" altLang="en-US" sz="2400" dirty="0">
                <a:cs typeface="Times New Roman" panose="02020603050405020304" pitchFamily="18" charset="0"/>
              </a:rPr>
              <a:t>The seven Arab members of the Organization of Petroleum Exporting Countries (OPEC) imposed a boycott of oil sales to countries seen as friendly to Israel. (October 1973 to March 1974)</a:t>
            </a:r>
            <a:endParaRPr lang="en-US" altLang="en-US" sz="2400" dirty="0"/>
          </a:p>
        </p:txBody>
      </p:sp>
      <p:pic>
        <p:nvPicPr>
          <p:cNvPr id="1026" name="Picture 2" descr="Image result for yom kippur war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003" y="3231965"/>
            <a:ext cx="5126135" cy="309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19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america.aljazeera.com/content/ajam/articles/2013/9/12/a-visual-historyofpalestinianrefugees/_jcr_content/mainpar/imageslideshow/slideShowImages/slide7/image.adapt.960.hig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4" y="2"/>
            <a:ext cx="7239000" cy="48184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9887" y="4953000"/>
            <a:ext cx="4572000" cy="1754326"/>
          </a:xfrm>
          <a:prstGeom prst="rect">
            <a:avLst/>
          </a:prstGeom>
        </p:spPr>
        <p:txBody>
          <a:bodyPr>
            <a:spAutoFit/>
          </a:bodyPr>
          <a:lstStyle/>
          <a:p>
            <a:r>
              <a:rPr lang="en-US" b="1" dirty="0"/>
              <a:t>Ramallah, 1988.</a:t>
            </a:r>
            <a:r>
              <a:rPr lang="en-US" dirty="0"/>
              <a:t> Children throw stones at Israeli soldiers in the </a:t>
            </a:r>
            <a:r>
              <a:rPr lang="en-US" dirty="0" err="1"/>
              <a:t>Amari</a:t>
            </a:r>
            <a:r>
              <a:rPr lang="en-US" dirty="0"/>
              <a:t> refugee camp. After they had been stuck in limbo for close to four decades, Palestinians’ anger erupted in open protests in the late 1980s, a movement commonly referred to as the First Intifada.</a:t>
            </a:r>
          </a:p>
        </p:txBody>
      </p:sp>
    </p:spTree>
    <p:extLst>
      <p:ext uri="{BB962C8B-B14F-4D97-AF65-F5344CB8AC3E}">
        <p14:creationId xmlns:p14="http://schemas.microsoft.com/office/powerpoint/2010/main" val="2121430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9039" y="5401550"/>
            <a:ext cx="4572000" cy="1477328"/>
          </a:xfrm>
          <a:prstGeom prst="rect">
            <a:avLst/>
          </a:prstGeom>
        </p:spPr>
        <p:txBody>
          <a:bodyPr>
            <a:spAutoFit/>
          </a:bodyPr>
          <a:lstStyle/>
          <a:p>
            <a:r>
              <a:rPr lang="en-US" b="1" dirty="0"/>
              <a:t>Ramallah, 1988.</a:t>
            </a:r>
            <a:r>
              <a:rPr lang="en-US" dirty="0"/>
              <a:t> A Palestinian mother and elder sister try to stop an Israeli soldier from taking away a Palestinian boy arrested for rock throwing. The First Intifada ended in 1993, when the Oslo peace accords were signed. </a:t>
            </a:r>
          </a:p>
        </p:txBody>
      </p:sp>
      <p:pic>
        <p:nvPicPr>
          <p:cNvPr id="11266" name="Picture 2" descr="http://america.aljazeera.com/content/ajam/articles/2013/9/12/a-visual-historyofpalestinianrefugees/_jcr_content/mainpar/imageslideshow/slideShowImages/slide8/image.adapt.960.hig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7152968" cy="4761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328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796" y="5657673"/>
            <a:ext cx="8920316" cy="1200329"/>
          </a:xfrm>
          <a:prstGeom prst="rect">
            <a:avLst/>
          </a:prstGeom>
        </p:spPr>
        <p:txBody>
          <a:bodyPr wrap="square">
            <a:spAutoFit/>
          </a:bodyPr>
          <a:lstStyle/>
          <a:p>
            <a:r>
              <a:rPr lang="en-US" b="1" dirty="0"/>
              <a:t>West Bank, 1993.</a:t>
            </a:r>
            <a:r>
              <a:rPr lang="en-US" dirty="0"/>
              <a:t> Palestinians hand in numbered tickets for emergency ration cards from the U.N. Relief and Works Agency. A 1993 U.N. report noted that overpopulation, unemployment and scarcity of water contributed to the worsening economic plight of Palestinians in the occupied territories.</a:t>
            </a:r>
          </a:p>
        </p:txBody>
      </p:sp>
      <p:pic>
        <p:nvPicPr>
          <p:cNvPr id="12290" name="Picture 2" descr="http://america.aljazeera.com/content/ajam/articles/2013/9/12/a-visual-historyofpalestinianrefugees/_jcr_content/mainpar/imageslideshow/slideShowImages/slide10/image.adapt.960.hig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054" y="9832"/>
            <a:ext cx="8305800" cy="5528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425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descr="http://www.aljazeerah.info/images/2012/April/2%20p/clip_image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22" y="381002"/>
            <a:ext cx="9206822" cy="618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878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z="4000" dirty="0"/>
              <a:t>Arab-Israeli War (1948)</a:t>
            </a:r>
          </a:p>
        </p:txBody>
      </p:sp>
      <p:sp>
        <p:nvSpPr>
          <p:cNvPr id="10243" name="Rectangle 3"/>
          <p:cNvSpPr>
            <a:spLocks noGrp="1" noChangeArrowheads="1"/>
          </p:cNvSpPr>
          <p:nvPr>
            <p:ph type="body" idx="1"/>
          </p:nvPr>
        </p:nvSpPr>
        <p:spPr/>
        <p:txBody>
          <a:bodyPr/>
          <a:lstStyle/>
          <a:p>
            <a:pPr>
              <a:lnSpc>
                <a:spcPct val="90000"/>
              </a:lnSpc>
            </a:pPr>
            <a:r>
              <a:rPr lang="en-US" altLang="en-US"/>
              <a:t>Instead the Israelis fought with great courage and skill</a:t>
            </a:r>
          </a:p>
          <a:p>
            <a:pPr>
              <a:lnSpc>
                <a:spcPct val="90000"/>
              </a:lnSpc>
            </a:pPr>
            <a:r>
              <a:rPr lang="en-US" altLang="en-US"/>
              <a:t>The Arabs on the other hand frittered away their numerical advantage with uncoordinated attacks</a:t>
            </a:r>
          </a:p>
          <a:p>
            <a:pPr>
              <a:lnSpc>
                <a:spcPct val="90000"/>
              </a:lnSpc>
            </a:pPr>
            <a:r>
              <a:rPr lang="en-US" altLang="en-US"/>
              <a:t>The war turned into a series of disorganized clashes among small units</a:t>
            </a:r>
          </a:p>
          <a:p>
            <a:pPr>
              <a:lnSpc>
                <a:spcPct val="90000"/>
              </a:lnSpc>
            </a:pPr>
            <a:r>
              <a:rPr lang="en-US" altLang="en-US"/>
              <a:t>After four weeks of fighting, both sides accepted a UN-sponsored ceasefire</a:t>
            </a:r>
          </a:p>
        </p:txBody>
      </p:sp>
    </p:spTree>
    <p:extLst>
      <p:ext uri="{BB962C8B-B14F-4D97-AF65-F5344CB8AC3E}">
        <p14:creationId xmlns:p14="http://schemas.microsoft.com/office/powerpoint/2010/main" val="3035866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israelstreet.org/wp-content/uploads/2012/07/israel_b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32"/>
            <a:ext cx="4114800" cy="2743201"/>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wikiislam.net/wiki/uploads/0/01/Images-israel-00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85432"/>
            <a:ext cx="3333750" cy="2352675"/>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www.ascertainthetruth.com/att/images/stories/myths/likethe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71802"/>
            <a:ext cx="3276600" cy="2278261"/>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http://cdn.timesofisrael.com/uploads/2012/07/F120720TM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1" y="2733369"/>
            <a:ext cx="5742039" cy="3824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297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AutoShape 2" descr="suicide attacks graph"/>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304802"/>
            <a:ext cx="9158467" cy="638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1146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Suicide Bombings</a:t>
            </a:r>
          </a:p>
        </p:txBody>
      </p:sp>
      <p:sp>
        <p:nvSpPr>
          <p:cNvPr id="3" name="Content Placeholder 2"/>
          <p:cNvSpPr>
            <a:spLocks noGrp="1"/>
          </p:cNvSpPr>
          <p:nvPr>
            <p:ph idx="1"/>
          </p:nvPr>
        </p:nvSpPr>
        <p:spPr/>
        <p:txBody>
          <a:bodyPr/>
          <a:lstStyle/>
          <a:p>
            <a:r>
              <a:rPr lang="en-US" dirty="0"/>
              <a:t>Started by a militant group during the </a:t>
            </a:r>
            <a:r>
              <a:rPr lang="en-US" dirty="0" err="1"/>
              <a:t>Lebonnese</a:t>
            </a:r>
            <a:r>
              <a:rPr lang="en-US" dirty="0"/>
              <a:t> Civil War in the 1980s</a:t>
            </a:r>
          </a:p>
          <a:p>
            <a:r>
              <a:rPr lang="en-US" dirty="0"/>
              <a:t>Used by Palestinians during the past 30 years.</a:t>
            </a:r>
          </a:p>
        </p:txBody>
      </p:sp>
    </p:spTree>
    <p:extLst>
      <p:ext uri="{BB962C8B-B14F-4D97-AF65-F5344CB8AC3E}">
        <p14:creationId xmlns:p14="http://schemas.microsoft.com/office/powerpoint/2010/main" val="3283052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descr="http://electronicintifada.net/sites/electronicintifada.net/files/styles/large/public/sq_00_5.jpg?itok=1H5cQsy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6" y="304802"/>
            <a:ext cx="9141839" cy="5754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343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Israeli West Bank Wall</a:t>
            </a:r>
          </a:p>
        </p:txBody>
      </p:sp>
      <p:sp>
        <p:nvSpPr>
          <p:cNvPr id="3" name="Content Placeholder 2"/>
          <p:cNvSpPr>
            <a:spLocks noGrp="1"/>
          </p:cNvSpPr>
          <p:nvPr>
            <p:ph idx="1"/>
          </p:nvPr>
        </p:nvSpPr>
        <p:spPr/>
        <p:txBody>
          <a:bodyPr/>
          <a:lstStyle/>
          <a:p>
            <a:r>
              <a:rPr lang="en-US" dirty="0"/>
              <a:t>a separation barrier in the West Bank or along the Green Line. Israel considers it a security barrier against terrorism, while Palestinians call it a racial segregation or apartheid wall.</a:t>
            </a:r>
          </a:p>
        </p:txBody>
      </p:sp>
    </p:spTree>
    <p:extLst>
      <p:ext uri="{BB962C8B-B14F-4D97-AF65-F5344CB8AC3E}">
        <p14:creationId xmlns:p14="http://schemas.microsoft.com/office/powerpoint/2010/main" val="3744084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2" y="113664"/>
            <a:ext cx="3180735" cy="674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8244"/>
            <a:ext cx="314325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658" y="3485834"/>
            <a:ext cx="435292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0006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7670" y="1"/>
            <a:ext cx="3636330" cy="6853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47782"/>
            <a:ext cx="4810125"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1835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700,000 Palestinian Refugees</a:t>
            </a:r>
          </a:p>
        </p:txBody>
      </p:sp>
      <p:sp>
        <p:nvSpPr>
          <p:cNvPr id="4" name="Rectangle 3"/>
          <p:cNvSpPr/>
          <p:nvPr/>
        </p:nvSpPr>
        <p:spPr>
          <a:xfrm>
            <a:off x="0" y="4538514"/>
            <a:ext cx="4572000" cy="2308324"/>
          </a:xfrm>
          <a:prstGeom prst="rect">
            <a:avLst/>
          </a:prstGeom>
        </p:spPr>
        <p:txBody>
          <a:bodyPr>
            <a:spAutoFit/>
          </a:bodyPr>
          <a:lstStyle/>
          <a:p>
            <a:r>
              <a:rPr lang="en-US" b="1" dirty="0"/>
              <a:t>Palestine, 1948.</a:t>
            </a:r>
            <a:r>
              <a:rPr lang="en-US" dirty="0"/>
              <a:t> Refugees return to their village after surrendering in the war against Israel. The conflict forced 85 percent of the Palestinian population living in what became Israel to leave their homes. Their right to return was written into a U.N. resolution that year, but 65 years later this issue has yet to be resolved.</a:t>
            </a:r>
          </a:p>
        </p:txBody>
      </p:sp>
      <p:sp>
        <p:nvSpPr>
          <p:cNvPr id="5" name="AutoShape 2" descr="http://america.aljazeera.com/content/ajam/articles/2013/9/12/a-visual-historyofpalestinianrefugees/_jcr_content/mainpar/imageslideshow/slideShowImages/slide1/image.adapt.960.high.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descr="http://america.aljazeera.com/content/ajam/articles/2013/9/12/a-visual-historyofpalestinianrefugees/_jcr_content/mainpar/imageslideshow/slideShowImages/slide1/image.adapt.960.hig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28" y="1219200"/>
            <a:ext cx="4527041" cy="3013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399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03674"/>
            <a:ext cx="4572000" cy="1754326"/>
          </a:xfrm>
          <a:prstGeom prst="rect">
            <a:avLst/>
          </a:prstGeom>
        </p:spPr>
        <p:txBody>
          <a:bodyPr>
            <a:spAutoFit/>
          </a:bodyPr>
          <a:lstStyle/>
          <a:p>
            <a:r>
              <a:rPr lang="en-US" b="1" dirty="0"/>
              <a:t>Jordan, 1955.</a:t>
            </a:r>
            <a:r>
              <a:rPr lang="en-US" dirty="0"/>
              <a:t> Refugees form a line for food at a camp in Amman. In the aftermath of the 1948 war, many Palestinian refugees relocated to neighboring countries -- Syria, Jordan and Lebanon -- as well as the West Bank and the Gaza Strip</a:t>
            </a:r>
          </a:p>
        </p:txBody>
      </p:sp>
      <p:pic>
        <p:nvPicPr>
          <p:cNvPr id="8194" name="Picture 2" descr="http://america.aljazeera.com/content/ajam/articles/2013/9/12/a-visual-historyofpalestinianrefugees/_jcr_content/mainpar/imageslideshow/slideShowImages/slide2/image.adapt.960.hig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2" y="304802"/>
            <a:ext cx="6625465" cy="441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853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39" y="5791200"/>
            <a:ext cx="4572000" cy="923330"/>
          </a:xfrm>
          <a:prstGeom prst="rect">
            <a:avLst/>
          </a:prstGeom>
        </p:spPr>
        <p:txBody>
          <a:bodyPr>
            <a:spAutoFit/>
          </a:bodyPr>
          <a:lstStyle/>
          <a:p>
            <a:r>
              <a:rPr lang="en-US" b="1" dirty="0"/>
              <a:t>Syria, 1967.</a:t>
            </a:r>
            <a:r>
              <a:rPr lang="en-US" dirty="0"/>
              <a:t> A camp administered by the U.N. Relief and Works Agency for homeless Palestinian Arab refugees near Damascus.</a:t>
            </a:r>
          </a:p>
        </p:txBody>
      </p:sp>
      <p:sp>
        <p:nvSpPr>
          <p:cNvPr id="6" name="AutoShape 2" descr="http://america.aljazeera.com/content/ajam/articles/2013/9/12/a-visual-historyofpalestinianrefugees/_jcr_content/mainpar/imageslideshow/slideShowImages/slide3/image.adapt.960.high.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0" name="Picture 4" descr="http://america.aljazeera.com/content/ajam/articles/2013/9/12/a-visual-historyofpalestinianrefugees/_jcr_content/mainpar/imageslideshow/slideShowImages/slide3/image.adapt.960.hig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2"/>
            <a:ext cx="7696200" cy="5122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31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Abdel Nasser</a:t>
            </a:r>
          </a:p>
        </p:txBody>
      </p:sp>
      <p:sp>
        <p:nvSpPr>
          <p:cNvPr id="13315" name="Rectangle 3"/>
          <p:cNvSpPr>
            <a:spLocks noGrp="1" noChangeArrowheads="1"/>
          </p:cNvSpPr>
          <p:nvPr>
            <p:ph type="body" idx="1"/>
          </p:nvPr>
        </p:nvSpPr>
        <p:spPr/>
        <p:txBody>
          <a:bodyPr>
            <a:normAutofit lnSpcReduction="10000"/>
          </a:bodyPr>
          <a:lstStyle/>
          <a:p>
            <a:pPr>
              <a:lnSpc>
                <a:spcPct val="90000"/>
              </a:lnSpc>
            </a:pPr>
            <a:r>
              <a:rPr lang="en-US" altLang="en-US" sz="2800"/>
              <a:t>In spite of the ceasefire, tensions remained high</a:t>
            </a:r>
          </a:p>
          <a:p>
            <a:pPr>
              <a:lnSpc>
                <a:spcPct val="90000"/>
              </a:lnSpc>
            </a:pPr>
            <a:r>
              <a:rPr lang="en-US" altLang="en-US" sz="2800"/>
              <a:t>They increased after 1954 when General Abdel Nasser, a bold Arab nationalist, gained control of the Egyptian government</a:t>
            </a:r>
          </a:p>
          <a:p>
            <a:pPr lvl="1">
              <a:lnSpc>
                <a:spcPct val="90000"/>
              </a:lnSpc>
            </a:pPr>
            <a:r>
              <a:rPr lang="en-US" altLang="en-US" sz="2400"/>
              <a:t>Nasser first tried to acquire weapons from the West but when that failed he turned to the Soviet Union</a:t>
            </a:r>
          </a:p>
          <a:p>
            <a:pPr lvl="1">
              <a:lnSpc>
                <a:spcPct val="90000"/>
              </a:lnSpc>
            </a:pPr>
            <a:r>
              <a:rPr lang="en-US" altLang="en-US" sz="2400"/>
              <a:t>The USSR began indirectly supplying Egypt with weapons through Czechoslovakia</a:t>
            </a:r>
          </a:p>
          <a:p>
            <a:pPr>
              <a:lnSpc>
                <a:spcPct val="90000"/>
              </a:lnSpc>
            </a:pPr>
            <a:r>
              <a:rPr lang="en-US" altLang="en-US" sz="2800"/>
              <a:t>France became upset with Egypt’s providing weapons to insurgents in Algeria so France began supplying Israel</a:t>
            </a:r>
          </a:p>
        </p:txBody>
      </p:sp>
    </p:spTree>
    <p:extLst>
      <p:ext uri="{BB962C8B-B14F-4D97-AF65-F5344CB8AC3E}">
        <p14:creationId xmlns:p14="http://schemas.microsoft.com/office/powerpoint/2010/main" val="2904407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Suez Canal (1956)</a:t>
            </a:r>
          </a:p>
        </p:txBody>
      </p:sp>
      <p:sp>
        <p:nvSpPr>
          <p:cNvPr id="12291" name="Rectangle 3"/>
          <p:cNvSpPr>
            <a:spLocks noGrp="1" noChangeArrowheads="1"/>
          </p:cNvSpPr>
          <p:nvPr>
            <p:ph type="body" idx="1"/>
          </p:nvPr>
        </p:nvSpPr>
        <p:spPr>
          <a:xfrm>
            <a:off x="457200" y="1600200"/>
            <a:ext cx="3352800" cy="4525963"/>
          </a:xfrm>
        </p:spPr>
        <p:txBody>
          <a:bodyPr/>
          <a:lstStyle/>
          <a:p>
            <a:pPr>
              <a:lnSpc>
                <a:spcPct val="80000"/>
              </a:lnSpc>
            </a:pPr>
            <a:r>
              <a:rPr lang="en-US" altLang="en-US" sz="2400"/>
              <a:t>On July 27, 1956, Nasser unexpectedly nationalized the Suez Canal Zone, hoping to end the British presence there</a:t>
            </a:r>
          </a:p>
          <a:p>
            <a:pPr>
              <a:lnSpc>
                <a:spcPct val="80000"/>
              </a:lnSpc>
            </a:pPr>
            <a:r>
              <a:rPr lang="en-US" altLang="en-US" sz="2400"/>
              <a:t>The British and the French decided to intervene militarily and Israel joined them in attacking Egypt</a:t>
            </a:r>
          </a:p>
        </p:txBody>
      </p:sp>
      <p:sp>
        <p:nvSpPr>
          <p:cNvPr id="12292" name="Rectangle 4"/>
          <p:cNvSpPr>
            <a:spLocks noChangeArrowheads="1"/>
          </p:cNvSpPr>
          <p:nvPr/>
        </p:nvSpPr>
        <p:spPr bwMode="auto">
          <a:xfrm>
            <a:off x="3810000" y="4876800"/>
            <a:ext cx="5181600" cy="1828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2000"/>
              <a:t>Between 1859 and 1869, the British constructed the Suez Canal. In 1882 the British army occupied Egypt to ensure the safety of the canal which was crucial to British communications with India</a:t>
            </a:r>
          </a:p>
        </p:txBody>
      </p:sp>
      <p:pic>
        <p:nvPicPr>
          <p:cNvPr id="12295" name="Picture 7" descr="Map of Egy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524000"/>
            <a:ext cx="2916238" cy="3128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066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Suez Canal (1956)</a:t>
            </a:r>
          </a:p>
        </p:txBody>
      </p:sp>
      <p:sp>
        <p:nvSpPr>
          <p:cNvPr id="11267" name="Rectangle 3"/>
          <p:cNvSpPr>
            <a:spLocks noGrp="1" noChangeArrowheads="1"/>
          </p:cNvSpPr>
          <p:nvPr>
            <p:ph type="body" idx="1"/>
          </p:nvPr>
        </p:nvSpPr>
        <p:spPr>
          <a:xfrm>
            <a:off x="457200" y="1600200"/>
            <a:ext cx="3962400" cy="4525963"/>
          </a:xfrm>
        </p:spPr>
        <p:txBody>
          <a:bodyPr/>
          <a:lstStyle/>
          <a:p>
            <a:pPr>
              <a:lnSpc>
                <a:spcPct val="90000"/>
              </a:lnSpc>
            </a:pPr>
            <a:r>
              <a:rPr lang="en-US" altLang="en-US" sz="2400"/>
              <a:t>On Oct 28 Israel called up its reserves and then conducted a daring airborne landing deep inside the Sinai east of Milta Pass</a:t>
            </a:r>
          </a:p>
          <a:p>
            <a:pPr>
              <a:lnSpc>
                <a:spcPct val="90000"/>
              </a:lnSpc>
            </a:pPr>
            <a:r>
              <a:rPr lang="en-US" altLang="en-US" sz="2400"/>
              <a:t>At the same time a small force of Israeli infantry and tanks drove across the desert and linked up with the paratroopers on Oct 30</a:t>
            </a:r>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00200"/>
            <a:ext cx="3738563" cy="46370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2556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TotalTime>
  <Words>759</Words>
  <Application>Microsoft Office PowerPoint</Application>
  <PresentationFormat>On-screen Show (4:3)</PresentationFormat>
  <Paragraphs>57</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Arab-Israeli War (1948)</vt:lpstr>
      <vt:lpstr>Arab-Israeli War (1948)</vt:lpstr>
      <vt:lpstr>PowerPoint Presentation</vt:lpstr>
      <vt:lpstr>700,000 Palestinian Refugees</vt:lpstr>
      <vt:lpstr>PowerPoint Presentation</vt:lpstr>
      <vt:lpstr>PowerPoint Presentation</vt:lpstr>
      <vt:lpstr>Abdel Nasser</vt:lpstr>
      <vt:lpstr>Suez Canal (1956)</vt:lpstr>
      <vt:lpstr>Suez Canal (1956)</vt:lpstr>
      <vt:lpstr>Suez Canal (1956)</vt:lpstr>
      <vt:lpstr>Suez Canal (1956)</vt:lpstr>
      <vt:lpstr>Suez Canal (1956)</vt:lpstr>
      <vt:lpstr>Suez Canal (1956)</vt:lpstr>
      <vt:lpstr>PowerPoint Presentation</vt:lpstr>
      <vt:lpstr>Yom Kippur War (1973) </vt:lpstr>
      <vt:lpstr>PowerPoint Presentation</vt:lpstr>
      <vt:lpstr>PowerPoint Presentation</vt:lpstr>
      <vt:lpstr>PowerPoint Presentation</vt:lpstr>
      <vt:lpstr>PowerPoint Presentation</vt:lpstr>
      <vt:lpstr>PowerPoint Presentation</vt:lpstr>
      <vt:lpstr>PowerPoint Presentation</vt:lpstr>
      <vt:lpstr>Suicide Bombings</vt:lpstr>
      <vt:lpstr>PowerPoint Presentation</vt:lpstr>
      <vt:lpstr>The Israeli West Bank Wall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Galusha, Justin</dc:creator>
  <cp:lastModifiedBy>Galusha, Justin</cp:lastModifiedBy>
  <cp:revision>3</cp:revision>
  <dcterms:created xsi:type="dcterms:W3CDTF">2017-05-14T22:49:25Z</dcterms:created>
  <dcterms:modified xsi:type="dcterms:W3CDTF">2017-05-14T23:07:24Z</dcterms:modified>
</cp:coreProperties>
</file>