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50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8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0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1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4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3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1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C9120-0E79-48B0-9127-938126B5D099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E7DCB-AEA8-48A2-BC99-7F8D6DABF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7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FA4759-6BF3-41D8-8DEE-6953AC057558}"/>
              </a:ext>
            </a:extLst>
          </p:cNvPr>
          <p:cNvSpPr/>
          <p:nvPr/>
        </p:nvSpPr>
        <p:spPr>
          <a:xfrm>
            <a:off x="41189" y="0"/>
            <a:ext cx="9024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ET 11-10: Insight Therapies - Describe the treatment techniques used in insight therapy (psychoanalysis, client-centered, and gestalt) and summarize the effectiveness of specific treatments for specific disorders.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E25236-7829-40BA-AB39-84D2465E2E61}"/>
              </a:ext>
            </a:extLst>
          </p:cNvPr>
          <p:cNvSpPr/>
          <p:nvPr/>
        </p:nvSpPr>
        <p:spPr>
          <a:xfrm>
            <a:off x="2902918" y="1045794"/>
            <a:ext cx="3301093" cy="101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Insight Therapies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9050E6-46A2-47BC-9A1D-A8F2154B36AF}"/>
              </a:ext>
            </a:extLst>
          </p:cNvPr>
          <p:cNvSpPr/>
          <p:nvPr/>
        </p:nvSpPr>
        <p:spPr>
          <a:xfrm>
            <a:off x="3211619" y="2281919"/>
            <a:ext cx="2794907" cy="35302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dirty="0"/>
              <a:t>Client-Centered Therapy (70-3)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EF66B8-BF8C-4AFD-829F-ACC13BEF13B8}"/>
              </a:ext>
            </a:extLst>
          </p:cNvPr>
          <p:cNvSpPr/>
          <p:nvPr/>
        </p:nvSpPr>
        <p:spPr>
          <a:xfrm>
            <a:off x="145084" y="2281919"/>
            <a:ext cx="2794907" cy="35302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Psychoanalysis (70-2)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A277D9-C7DD-48A9-AF97-DD9CC7B657EC}"/>
              </a:ext>
            </a:extLst>
          </p:cNvPr>
          <p:cNvSpPr/>
          <p:nvPr/>
        </p:nvSpPr>
        <p:spPr>
          <a:xfrm>
            <a:off x="6241084" y="2281919"/>
            <a:ext cx="2794907" cy="35302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Gestalt Therapy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AE1E64-EBDE-4CF5-807C-07394C4A76FE}"/>
              </a:ext>
            </a:extLst>
          </p:cNvPr>
          <p:cNvSpPr/>
          <p:nvPr/>
        </p:nvSpPr>
        <p:spPr>
          <a:xfrm>
            <a:off x="145083" y="5812206"/>
            <a:ext cx="2794907" cy="968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Useful for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00E016-7D6A-4730-B04B-1383E37808A4}"/>
              </a:ext>
            </a:extLst>
          </p:cNvPr>
          <p:cNvSpPr/>
          <p:nvPr/>
        </p:nvSpPr>
        <p:spPr>
          <a:xfrm>
            <a:off x="3211619" y="5812206"/>
            <a:ext cx="2794907" cy="968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Useful for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B66770-A111-4BC7-9A1E-8E2CDF612AEC}"/>
              </a:ext>
            </a:extLst>
          </p:cNvPr>
          <p:cNvSpPr/>
          <p:nvPr/>
        </p:nvSpPr>
        <p:spPr>
          <a:xfrm>
            <a:off x="6204010" y="5812206"/>
            <a:ext cx="2794907" cy="968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Useful for</a:t>
            </a:r>
          </a:p>
        </p:txBody>
      </p:sp>
    </p:spTree>
    <p:extLst>
      <p:ext uri="{BB962C8B-B14F-4D97-AF65-F5344CB8AC3E}">
        <p14:creationId xmlns:p14="http://schemas.microsoft.com/office/powerpoint/2010/main" val="5359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0926F8E-57BF-4E72-9F0C-424F9AA4870A}"/>
              </a:ext>
            </a:extLst>
          </p:cNvPr>
          <p:cNvSpPr/>
          <p:nvPr/>
        </p:nvSpPr>
        <p:spPr>
          <a:xfrm>
            <a:off x="110218" y="77560"/>
            <a:ext cx="9033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ET 11-11: Behavior Therapies - Describe the treatment techniques used in behavior therapy (systematic desensitization, flooding, aversion therapy, and behavior contracting ) and summarize the effectiveness of specific treatments for specific disorders.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06438-9F8E-4AB3-B741-CA14E86E17B7}"/>
              </a:ext>
            </a:extLst>
          </p:cNvPr>
          <p:cNvSpPr/>
          <p:nvPr/>
        </p:nvSpPr>
        <p:spPr>
          <a:xfrm>
            <a:off x="1576222" y="1169024"/>
            <a:ext cx="2326308" cy="419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Classical Conditioning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D8EF55-D682-4AA9-B973-7773A967565A}"/>
              </a:ext>
            </a:extLst>
          </p:cNvPr>
          <p:cNvSpPr/>
          <p:nvPr/>
        </p:nvSpPr>
        <p:spPr>
          <a:xfrm>
            <a:off x="5946322" y="1212948"/>
            <a:ext cx="2326308" cy="419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Operant Conditioning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99A3A-B209-4B9C-AB68-7AAA906EDC87}"/>
              </a:ext>
            </a:extLst>
          </p:cNvPr>
          <p:cNvSpPr/>
          <p:nvPr/>
        </p:nvSpPr>
        <p:spPr>
          <a:xfrm>
            <a:off x="159201" y="1835008"/>
            <a:ext cx="2996292" cy="419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Exposure Therapies</a:t>
            </a:r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E9A045-766B-4977-8FD4-FDC93087A600}"/>
              </a:ext>
            </a:extLst>
          </p:cNvPr>
          <p:cNvSpPr/>
          <p:nvPr/>
        </p:nvSpPr>
        <p:spPr>
          <a:xfrm>
            <a:off x="159200" y="2254704"/>
            <a:ext cx="1455963" cy="27404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50" dirty="0"/>
              <a:t>Systematic Desensitization 71-1</a:t>
            </a:r>
          </a:p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653322-255E-49AD-A59E-6D7F98871DC2}"/>
              </a:ext>
            </a:extLst>
          </p:cNvPr>
          <p:cNvSpPr/>
          <p:nvPr/>
        </p:nvSpPr>
        <p:spPr>
          <a:xfrm>
            <a:off x="1615163" y="2254704"/>
            <a:ext cx="1540330" cy="27404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50" dirty="0"/>
              <a:t>Flooding</a:t>
            </a:r>
          </a:p>
          <a:p>
            <a:pPr algn="ctr"/>
            <a:endParaRPr lang="en-US" sz="1050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5B7A69-559D-4FD1-AF64-86F167EB5D46}"/>
              </a:ext>
            </a:extLst>
          </p:cNvPr>
          <p:cNvSpPr/>
          <p:nvPr/>
        </p:nvSpPr>
        <p:spPr>
          <a:xfrm>
            <a:off x="3309256" y="1845299"/>
            <a:ext cx="2117271" cy="3149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Aversion Therapy </a:t>
            </a:r>
            <a:r>
              <a:rPr lang="en-US" sz="1050" dirty="0"/>
              <a:t>71-1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BF46B9-B2BE-4A39-8B18-FEEDF6D1C60D}"/>
              </a:ext>
            </a:extLst>
          </p:cNvPr>
          <p:cNvSpPr/>
          <p:nvPr/>
        </p:nvSpPr>
        <p:spPr>
          <a:xfrm>
            <a:off x="159200" y="5001901"/>
            <a:ext cx="1455962" cy="82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50" dirty="0"/>
              <a:t>Useful for</a:t>
            </a:r>
          </a:p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AE22BF-0B3D-490F-8F35-0BA8693D778F}"/>
              </a:ext>
            </a:extLst>
          </p:cNvPr>
          <p:cNvSpPr/>
          <p:nvPr/>
        </p:nvSpPr>
        <p:spPr>
          <a:xfrm>
            <a:off x="1615162" y="4984213"/>
            <a:ext cx="1540331" cy="82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50" dirty="0"/>
              <a:t>Useful for</a:t>
            </a:r>
          </a:p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527B79-06B5-49B0-879C-F677BB52D020}"/>
              </a:ext>
            </a:extLst>
          </p:cNvPr>
          <p:cNvSpPr/>
          <p:nvPr/>
        </p:nvSpPr>
        <p:spPr>
          <a:xfrm>
            <a:off x="3318782" y="4995183"/>
            <a:ext cx="2117270" cy="82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50" dirty="0"/>
              <a:t>Useful for</a:t>
            </a:r>
          </a:p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288A90-B24A-4A61-9001-94F2F56F4D25}"/>
              </a:ext>
            </a:extLst>
          </p:cNvPr>
          <p:cNvSpPr/>
          <p:nvPr/>
        </p:nvSpPr>
        <p:spPr>
          <a:xfrm>
            <a:off x="5946322" y="1843173"/>
            <a:ext cx="2326308" cy="164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Token Economy </a:t>
            </a:r>
            <a:r>
              <a:rPr lang="en-US" sz="900" dirty="0"/>
              <a:t>72-2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16B763-906A-4A4B-8479-F39FA8545660}"/>
              </a:ext>
            </a:extLst>
          </p:cNvPr>
          <p:cNvSpPr/>
          <p:nvPr/>
        </p:nvSpPr>
        <p:spPr>
          <a:xfrm>
            <a:off x="5946320" y="3492573"/>
            <a:ext cx="2326307" cy="6154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50" dirty="0"/>
              <a:t>Useful for</a:t>
            </a:r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3F0866-4A9C-4B18-A185-21CAD5F1C469}"/>
              </a:ext>
            </a:extLst>
          </p:cNvPr>
          <p:cNvSpPr/>
          <p:nvPr/>
        </p:nvSpPr>
        <p:spPr>
          <a:xfrm>
            <a:off x="5946320" y="4265542"/>
            <a:ext cx="2326308" cy="19926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Behavior Contracting</a:t>
            </a:r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CB0FC5-9AC5-4FF5-94E3-B8E98AB13949}"/>
              </a:ext>
            </a:extLst>
          </p:cNvPr>
          <p:cNvSpPr/>
          <p:nvPr/>
        </p:nvSpPr>
        <p:spPr>
          <a:xfrm>
            <a:off x="5946320" y="6108057"/>
            <a:ext cx="2326307" cy="6154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50" dirty="0"/>
              <a:t>Useful for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4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0926F8E-57BF-4E72-9F0C-424F9AA4870A}"/>
              </a:ext>
            </a:extLst>
          </p:cNvPr>
          <p:cNvSpPr/>
          <p:nvPr/>
        </p:nvSpPr>
        <p:spPr>
          <a:xfrm>
            <a:off x="110218" y="77560"/>
            <a:ext cx="9033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ET 11-12: Cognitive Therapies - Describe the treatment techniques used in cognitive therapy (stress inoculation, Beck's Cognitive Therapy, and Rational Emotive Therapy) and summarize the effectiveness of specific treatments for specific disorders.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20502B-2446-4A6B-958E-7916B90161F1}"/>
              </a:ext>
            </a:extLst>
          </p:cNvPr>
          <p:cNvSpPr/>
          <p:nvPr/>
        </p:nvSpPr>
        <p:spPr>
          <a:xfrm>
            <a:off x="3236111" y="1914527"/>
            <a:ext cx="2794907" cy="24288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dirty="0"/>
              <a:t>Beck's Cognitive Therapy </a:t>
            </a:r>
            <a:r>
              <a:rPr lang="en-US" sz="900" dirty="0"/>
              <a:t>71-3</a:t>
            </a: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B23B7D-7192-4064-BB97-0C5426D63C7F}"/>
              </a:ext>
            </a:extLst>
          </p:cNvPr>
          <p:cNvSpPr/>
          <p:nvPr/>
        </p:nvSpPr>
        <p:spPr>
          <a:xfrm>
            <a:off x="169576" y="1914527"/>
            <a:ext cx="2794907" cy="24288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Stress Inoculation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A7567C-6A87-49F8-AC78-664708E6117D}"/>
              </a:ext>
            </a:extLst>
          </p:cNvPr>
          <p:cNvSpPr/>
          <p:nvPr/>
        </p:nvSpPr>
        <p:spPr>
          <a:xfrm>
            <a:off x="6228502" y="1914527"/>
            <a:ext cx="2794907" cy="24288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Rational Emotive Therapy </a:t>
            </a:r>
            <a:r>
              <a:rPr lang="en-US" sz="700" dirty="0"/>
              <a:t>71-3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9D365A-2614-458F-B82A-CA50A2BAC133}"/>
              </a:ext>
            </a:extLst>
          </p:cNvPr>
          <p:cNvSpPr/>
          <p:nvPr/>
        </p:nvSpPr>
        <p:spPr>
          <a:xfrm>
            <a:off x="169575" y="4347312"/>
            <a:ext cx="2794907" cy="968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Useful for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F74AA9-B7B6-48E6-B384-8A2C79218147}"/>
              </a:ext>
            </a:extLst>
          </p:cNvPr>
          <p:cNvSpPr/>
          <p:nvPr/>
        </p:nvSpPr>
        <p:spPr>
          <a:xfrm>
            <a:off x="3236111" y="4347312"/>
            <a:ext cx="2794907" cy="968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Useful for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4EA471-D990-46AD-B6BB-8FBDF57ED287}"/>
              </a:ext>
            </a:extLst>
          </p:cNvPr>
          <p:cNvSpPr/>
          <p:nvPr/>
        </p:nvSpPr>
        <p:spPr>
          <a:xfrm>
            <a:off x="6228502" y="4347312"/>
            <a:ext cx="2794907" cy="968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/>
              <a:t>Useful for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59F862-23DC-478A-AD6E-875315F7FD5C}"/>
              </a:ext>
            </a:extLst>
          </p:cNvPr>
          <p:cNvSpPr/>
          <p:nvPr/>
        </p:nvSpPr>
        <p:spPr>
          <a:xfrm>
            <a:off x="2927409" y="1000890"/>
            <a:ext cx="3301093" cy="6687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Cognitive Therapies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8BB793-DE0B-4DA4-9E78-5372A8DA8297}"/>
              </a:ext>
            </a:extLst>
          </p:cNvPr>
          <p:cNvSpPr/>
          <p:nvPr/>
        </p:nvSpPr>
        <p:spPr>
          <a:xfrm>
            <a:off x="169575" y="5457825"/>
            <a:ext cx="8853834" cy="13144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Cognitive Behavioral Therapy </a:t>
            </a:r>
            <a:r>
              <a:rPr lang="en-US" sz="1000" dirty="0"/>
              <a:t>71-3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0926F8E-57BF-4E72-9F0C-424F9AA4870A}"/>
              </a:ext>
            </a:extLst>
          </p:cNvPr>
          <p:cNvSpPr/>
          <p:nvPr/>
        </p:nvSpPr>
        <p:spPr>
          <a:xfrm>
            <a:off x="110218" y="77560"/>
            <a:ext cx="9033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ET 11-13: Biological Therapies - Describe the treatment techniques used in biological therapy and summarize the effectiveness of specific drugs for specific disorders.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0F9DAD-A598-400B-A235-548DA4CA34BE}"/>
              </a:ext>
            </a:extLst>
          </p:cNvPr>
          <p:cNvSpPr/>
          <p:nvPr/>
        </p:nvSpPr>
        <p:spPr>
          <a:xfrm>
            <a:off x="157331" y="1187903"/>
            <a:ext cx="2794907" cy="3294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Antipsychotics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2A216E-D53B-40AD-89AD-630638E3238E}"/>
              </a:ext>
            </a:extLst>
          </p:cNvPr>
          <p:cNvSpPr/>
          <p:nvPr/>
        </p:nvSpPr>
        <p:spPr>
          <a:xfrm>
            <a:off x="3130492" y="1187904"/>
            <a:ext cx="2794907" cy="2518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Antianxiety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6C276F-1932-457A-AF58-7553B45138CA}"/>
              </a:ext>
            </a:extLst>
          </p:cNvPr>
          <p:cNvSpPr/>
          <p:nvPr/>
        </p:nvSpPr>
        <p:spPr>
          <a:xfrm>
            <a:off x="6103653" y="1187903"/>
            <a:ext cx="2794907" cy="3294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Antidepressants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3EA27F-7902-4E98-B46F-A8DFAB26F1CD}"/>
              </a:ext>
            </a:extLst>
          </p:cNvPr>
          <p:cNvSpPr/>
          <p:nvPr/>
        </p:nvSpPr>
        <p:spPr>
          <a:xfrm>
            <a:off x="1733038" y="4724402"/>
            <a:ext cx="2794907" cy="198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ECT </a:t>
            </a:r>
            <a:r>
              <a:rPr lang="en-US" sz="1050" dirty="0"/>
              <a:t>73-2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2F55B0-6049-4A19-88DE-D1C42D56D316}"/>
              </a:ext>
            </a:extLst>
          </p:cNvPr>
          <p:cNvSpPr/>
          <p:nvPr/>
        </p:nvSpPr>
        <p:spPr>
          <a:xfrm>
            <a:off x="4770153" y="4724402"/>
            <a:ext cx="2794907" cy="198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Psychosurgery </a:t>
            </a:r>
            <a:r>
              <a:rPr lang="en-US" sz="1050" dirty="0"/>
              <a:t>73-2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14F3A2-0EEB-47AC-91D4-A6387E5FB282}"/>
              </a:ext>
            </a:extLst>
          </p:cNvPr>
          <p:cNvSpPr/>
          <p:nvPr/>
        </p:nvSpPr>
        <p:spPr>
          <a:xfrm>
            <a:off x="2833856" y="769265"/>
            <a:ext cx="3301093" cy="407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Drug Therapies 73-1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B2E486-4302-42CB-AEC3-8146416E5F81}"/>
              </a:ext>
            </a:extLst>
          </p:cNvPr>
          <p:cNvSpPr/>
          <p:nvPr/>
        </p:nvSpPr>
        <p:spPr>
          <a:xfrm>
            <a:off x="3130492" y="3706584"/>
            <a:ext cx="2794907" cy="7756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Mood Stabilizing</a:t>
            </a:r>
          </a:p>
        </p:txBody>
      </p:sp>
    </p:spTree>
    <p:extLst>
      <p:ext uri="{BB962C8B-B14F-4D97-AF65-F5344CB8AC3E}">
        <p14:creationId xmlns:p14="http://schemas.microsoft.com/office/powerpoint/2010/main" val="200370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215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Galusha</dc:creator>
  <cp:lastModifiedBy>Justin Galusha</cp:lastModifiedBy>
  <cp:revision>3</cp:revision>
  <dcterms:created xsi:type="dcterms:W3CDTF">2019-03-28T09:56:28Z</dcterms:created>
  <dcterms:modified xsi:type="dcterms:W3CDTF">2019-03-28T10:22:04Z</dcterms:modified>
</cp:coreProperties>
</file>